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40f11af1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40f11af1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793d1df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793d1df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792fd58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792fd58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55cfa9b0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55cfa9b0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cd615a1b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cd615a1b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55cfa9b0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55cfa9b0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55cfa9b02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55cfa9b02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55cfa9b02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55cfa9b02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55cfa9b02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55cfa9b02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55cfa9b02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55cfa9b02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40f11af1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40f11af1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79125" lIns="79125" spcFirstLastPara="1" rIns="79125" wrap="square" tIns="791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14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14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14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14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1400"/>
              </a:spcBef>
              <a:spcAft>
                <a:spcPts val="14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14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14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14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14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1400"/>
              </a:spcBef>
              <a:spcAft>
                <a:spcPts val="14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79125" lIns="79125" spcFirstLastPara="1" rIns="79125" wrap="square" tIns="791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14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14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14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14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14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1400"/>
              </a:spcBef>
              <a:spcAft>
                <a:spcPts val="14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79125" lIns="79125" spcFirstLastPara="1" rIns="79125" wrap="square" tIns="791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79125" lIns="79125" spcFirstLastPara="1" rIns="79125" wrap="square" tIns="791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79125" lIns="79125" spcFirstLastPara="1" rIns="79125" wrap="square" tIns="791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ctr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ctr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ctr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ctr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ctr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>
            <a:lvl1pPr lvl="0" rtl="0" algn="r">
              <a:buNone/>
              <a:defRPr sz="900">
                <a:solidFill>
                  <a:schemeClr val="dk2"/>
                </a:solidFill>
              </a:defRPr>
            </a:lvl1pPr>
            <a:lvl2pPr lvl="1" rtl="0" algn="r">
              <a:buNone/>
              <a:defRPr sz="900">
                <a:solidFill>
                  <a:schemeClr val="dk2"/>
                </a:solidFill>
              </a:defRPr>
            </a:lvl2pPr>
            <a:lvl3pPr lvl="2" rtl="0" algn="r">
              <a:buNone/>
              <a:defRPr sz="900">
                <a:solidFill>
                  <a:schemeClr val="dk2"/>
                </a:solidFill>
              </a:defRPr>
            </a:lvl3pPr>
            <a:lvl4pPr lvl="3" rtl="0" algn="r">
              <a:buNone/>
              <a:defRPr sz="900">
                <a:solidFill>
                  <a:schemeClr val="dk2"/>
                </a:solidFill>
              </a:defRPr>
            </a:lvl4pPr>
            <a:lvl5pPr lvl="4" rtl="0" algn="r">
              <a:buNone/>
              <a:defRPr sz="900">
                <a:solidFill>
                  <a:schemeClr val="dk2"/>
                </a:solidFill>
              </a:defRPr>
            </a:lvl5pPr>
            <a:lvl6pPr lvl="5" rtl="0" algn="r">
              <a:buNone/>
              <a:defRPr sz="900">
                <a:solidFill>
                  <a:schemeClr val="dk2"/>
                </a:solidFill>
              </a:defRPr>
            </a:lvl6pPr>
            <a:lvl7pPr lvl="6" rtl="0" algn="r">
              <a:buNone/>
              <a:defRPr sz="900">
                <a:solidFill>
                  <a:schemeClr val="dk2"/>
                </a:solidFill>
              </a:defRPr>
            </a:lvl7pPr>
            <a:lvl8pPr lvl="7" rtl="0" algn="r">
              <a:buNone/>
              <a:defRPr sz="900">
                <a:solidFill>
                  <a:schemeClr val="dk2"/>
                </a:solidFill>
              </a:defRPr>
            </a:lvl8pPr>
            <a:lvl9pPr lvl="8" rtl="0" algn="r">
              <a:buNone/>
              <a:defRPr sz="9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7.jpg"/><Relationship Id="rId5" Type="http://schemas.openxmlformats.org/officeDocument/2006/relationships/image" Target="../media/image6.jpg"/><Relationship Id="rId6" Type="http://schemas.openxmlformats.org/officeDocument/2006/relationships/image" Target="../media/image9.jpg"/><Relationship Id="rId7" Type="http://schemas.openxmlformats.org/officeDocument/2006/relationships/image" Target="../media/image11.jpg"/><Relationship Id="rId8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idx="1" type="subTitle"/>
          </p:nvPr>
        </p:nvSpPr>
        <p:spPr>
          <a:xfrm>
            <a:off x="311700" y="3138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FFFFFF"/>
                </a:solidFill>
              </a:rPr>
              <a:t>コーポレートサイトにちょうどいい国産CMS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0" name="Google Shape;1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125" y="1658367"/>
            <a:ext cx="4456950" cy="8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275" y="889150"/>
            <a:ext cx="1922175" cy="186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>
            <p:ph idx="1" type="subTitle"/>
          </p:nvPr>
        </p:nvSpPr>
        <p:spPr>
          <a:xfrm>
            <a:off x="464100" y="405332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rgbClr val="FFFFFF"/>
                </a:solidFill>
              </a:rPr>
              <a:t>baserCMS ユーザーグループ 武藤海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4"/>
          <p:cNvSpPr txBox="1"/>
          <p:nvPr/>
        </p:nvSpPr>
        <p:spPr>
          <a:xfrm>
            <a:off x="267200" y="114325"/>
            <a:ext cx="5082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baserCMSのコミュニティ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267203" y="8721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3</a:t>
            </a: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ユーザーグループの活動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0" y="1288925"/>
            <a:ext cx="3951348" cy="182306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/>
          <p:nvPr/>
        </p:nvSpPr>
        <p:spPr>
          <a:xfrm>
            <a:off x="648200" y="3116832"/>
            <a:ext cx="30771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baserミートアップ 2019</a:t>
            </a:r>
            <a:endParaRPr b="1"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88937"/>
            <a:ext cx="1703573" cy="9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4572000" y="2273813"/>
            <a:ext cx="17037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OSC 2019 徳島</a:t>
            </a:r>
            <a:endParaRPr b="1" sz="1200"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18" name="Google Shape;2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3000" y="1288938"/>
            <a:ext cx="1277665" cy="9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 txBox="1"/>
          <p:nvPr/>
        </p:nvSpPr>
        <p:spPr>
          <a:xfrm>
            <a:off x="6248400" y="2273813"/>
            <a:ext cx="17037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OSC 2019 京都</a:t>
            </a:r>
            <a:endParaRPr b="1" sz="1200"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20" name="Google Shape;22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703424"/>
            <a:ext cx="2649723" cy="198587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5045000" y="4689288"/>
            <a:ext cx="17037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OSC 2019 </a:t>
            </a: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新潟</a:t>
            </a:r>
            <a:endParaRPr b="1" sz="1200"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200" y="3492600"/>
            <a:ext cx="1839600" cy="122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2123" y="3492598"/>
            <a:ext cx="1839600" cy="12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 txBox="1"/>
          <p:nvPr/>
        </p:nvSpPr>
        <p:spPr>
          <a:xfrm>
            <a:off x="676300" y="4715383"/>
            <a:ext cx="30771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baser</a:t>
            </a: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キャンプ </a:t>
            </a:r>
            <a:r>
              <a:rPr b="1" lang="ja" sz="1200">
                <a:latin typeface="Meiryo"/>
                <a:ea typeface="Meiryo"/>
                <a:cs typeface="Meiryo"/>
                <a:sym typeface="Meiryo"/>
              </a:rPr>
              <a:t>2019</a:t>
            </a:r>
            <a:endParaRPr b="1" sz="1200"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5"/>
          <p:cNvSpPr txBox="1"/>
          <p:nvPr/>
        </p:nvSpPr>
        <p:spPr>
          <a:xfrm>
            <a:off x="267200" y="114325"/>
            <a:ext cx="5082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余談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267203" y="8721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べっしーのLINEスタンプがLINE STOREで販売中です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2" name="Google Shape;232;p35"/>
          <p:cNvSpPr/>
          <p:nvPr/>
        </p:nvSpPr>
        <p:spPr>
          <a:xfrm>
            <a:off x="345700" y="3212025"/>
            <a:ext cx="1613400" cy="1581000"/>
          </a:xfrm>
          <a:prstGeom prst="flowChartAlternateProcess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15" y="3297303"/>
            <a:ext cx="14001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8571" y="500125"/>
            <a:ext cx="72754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00" y="1267935"/>
            <a:ext cx="1692025" cy="183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idx="1" type="subTitle"/>
          </p:nvPr>
        </p:nvSpPr>
        <p:spPr>
          <a:xfrm>
            <a:off x="311700" y="19197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FFFFFF"/>
                </a:solidFill>
              </a:rPr>
              <a:t>ご清聴ありがとうございました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175" y="3017125"/>
            <a:ext cx="2521829" cy="21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" type="subTitle"/>
          </p:nvPr>
        </p:nvSpPr>
        <p:spPr>
          <a:xfrm>
            <a:off x="464100" y="3483001"/>
            <a:ext cx="8520600" cy="8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rgbClr val="FFFFFF"/>
                </a:solidFill>
              </a:rPr>
              <a:t>1.</a:t>
            </a:r>
            <a:r>
              <a:rPr lang="ja" sz="1800">
                <a:solidFill>
                  <a:srgbClr val="FFFFFF"/>
                </a:solidFill>
              </a:rPr>
              <a:t>baserCMSクリエイティブパートナー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rgbClr val="FFFFFF"/>
                </a:solidFill>
              </a:rPr>
              <a:t>2.</a:t>
            </a:r>
            <a:r>
              <a:rPr lang="ja" sz="1800">
                <a:solidFill>
                  <a:srgbClr val="FFFFFF"/>
                </a:solidFill>
              </a:rPr>
              <a:t>ユーザーフォーラム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08" name="Google Shape;108;p26"/>
          <p:cNvSpPr txBox="1"/>
          <p:nvPr>
            <p:ph idx="1" type="subTitle"/>
          </p:nvPr>
        </p:nvSpPr>
        <p:spPr>
          <a:xfrm>
            <a:off x="311700" y="119698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FFFFFF"/>
                </a:solidFill>
              </a:rPr>
              <a:t>●baserCMSとは？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9" name="Google Shape;109;p26"/>
          <p:cNvSpPr txBox="1"/>
          <p:nvPr>
            <p:ph idx="1" type="subTitle"/>
          </p:nvPr>
        </p:nvSpPr>
        <p:spPr>
          <a:xfrm>
            <a:off x="464100" y="1730405"/>
            <a:ext cx="8520600" cy="11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rgbClr val="FFFFFF"/>
                </a:solidFill>
              </a:rPr>
              <a:t>1.サイトに必要な機能を標準装備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rgbClr val="FFFFFF"/>
                </a:solidFill>
              </a:rPr>
              <a:t>2.専門知識不要で感覚的にページ作成が可能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>
                <a:solidFill>
                  <a:srgbClr val="FFFFFF"/>
                </a:solidFill>
              </a:rPr>
              <a:t>3.セキュリティ対策に向き合い、安心・安全の提供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10" name="Google Shape;1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725" y="2114675"/>
            <a:ext cx="2429575" cy="2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/>
          <p:nvPr>
            <p:ph idx="1" type="subTitle"/>
          </p:nvPr>
        </p:nvSpPr>
        <p:spPr>
          <a:xfrm>
            <a:off x="311700" y="28258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FFFFFF"/>
                </a:solidFill>
              </a:rPr>
              <a:t>目次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26"/>
          <p:cNvSpPr txBox="1"/>
          <p:nvPr>
            <p:ph idx="1" type="subTitle"/>
          </p:nvPr>
        </p:nvSpPr>
        <p:spPr>
          <a:xfrm>
            <a:off x="311700" y="287338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FFFFFF"/>
                </a:solidFill>
              </a:rPr>
              <a:t>●baserCMSの</a:t>
            </a:r>
            <a:r>
              <a:rPr lang="ja">
                <a:solidFill>
                  <a:srgbClr val="FFFFFF"/>
                </a:solidFill>
              </a:rPr>
              <a:t>コミュニティ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7"/>
          <p:cNvSpPr txBox="1"/>
          <p:nvPr/>
        </p:nvSpPr>
        <p:spPr>
          <a:xfrm>
            <a:off x="267203" y="114328"/>
            <a:ext cx="4675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baserCMSとは？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267203" y="810788"/>
            <a:ext cx="7964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latin typeface="Meiryo"/>
                <a:ea typeface="Meiryo"/>
                <a:cs typeface="Meiryo"/>
                <a:sym typeface="Meiryo"/>
              </a:rPr>
              <a:t>直感的な</a:t>
            </a:r>
            <a:r>
              <a:rPr b="1" lang="ja" sz="1800">
                <a:solidFill>
                  <a:srgbClr val="6AA84F"/>
                </a:solidFill>
                <a:latin typeface="Meiryo"/>
                <a:ea typeface="Meiryo"/>
                <a:cs typeface="Meiryo"/>
                <a:sym typeface="Meiryo"/>
              </a:rPr>
              <a:t>使いやすさ</a:t>
            </a:r>
            <a:r>
              <a:rPr b="1" lang="ja" sz="1600">
                <a:latin typeface="Meiryo"/>
                <a:ea typeface="Meiryo"/>
                <a:cs typeface="Meiryo"/>
                <a:sym typeface="Meiryo"/>
              </a:rPr>
              <a:t>と、高い</a:t>
            </a:r>
            <a:r>
              <a:rPr b="1" lang="ja" sz="1800">
                <a:solidFill>
                  <a:srgbClr val="E69138"/>
                </a:solidFill>
                <a:latin typeface="Meiryo"/>
                <a:ea typeface="Meiryo"/>
                <a:cs typeface="Meiryo"/>
                <a:sym typeface="Meiryo"/>
              </a:rPr>
              <a:t>自由度</a:t>
            </a:r>
            <a:r>
              <a:rPr b="1" lang="ja" sz="1600">
                <a:latin typeface="Meiryo"/>
                <a:ea typeface="Meiryo"/>
                <a:cs typeface="Meiryo"/>
                <a:sym typeface="Meiryo"/>
              </a:rPr>
              <a:t>を兼ね備えた</a:t>
            </a:r>
            <a:r>
              <a:rPr b="1" lang="ja" sz="1800">
                <a:solidFill>
                  <a:srgbClr val="E06666"/>
                </a:solidFill>
                <a:latin typeface="Meiryo"/>
                <a:ea typeface="Meiryo"/>
                <a:cs typeface="Meiryo"/>
                <a:sym typeface="Meiryo"/>
              </a:rPr>
              <a:t>国産</a:t>
            </a:r>
            <a:r>
              <a:rPr b="1" lang="ja" sz="1600">
                <a:latin typeface="Meiryo"/>
                <a:ea typeface="Meiryo"/>
                <a:cs typeface="Meiryo"/>
                <a:sym typeface="Meiryo"/>
              </a:rPr>
              <a:t>のCMSです</a:t>
            </a:r>
            <a:endParaRPr b="1" sz="16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0" name="Google Shape;120;p27"/>
          <p:cNvSpPr txBox="1"/>
          <p:nvPr/>
        </p:nvSpPr>
        <p:spPr>
          <a:xfrm>
            <a:off x="267203" y="1610888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１．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サイトに必要な機能を標準装備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1" name="Google Shape;121;p27"/>
          <p:cNvSpPr txBox="1"/>
          <p:nvPr/>
        </p:nvSpPr>
        <p:spPr>
          <a:xfrm>
            <a:off x="267203" y="1972950"/>
            <a:ext cx="87504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固定ページ・ブログ・メールフォームといった、サイト制作の定番機能が標準装備</a:t>
            </a:r>
            <a:endParaRPr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2" name="Google Shape;122;p27"/>
          <p:cNvSpPr txBox="1"/>
          <p:nvPr/>
        </p:nvSpPr>
        <p:spPr>
          <a:xfrm>
            <a:off x="267203" y="27771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２．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専門知識不要で感覚的にページ作成が可能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267203" y="3139650"/>
            <a:ext cx="86691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プラグインによるブロック積み上げ型のエディタで、ラクラクページ作成</a:t>
            </a:r>
            <a:endParaRPr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267203" y="39201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3</a:t>
            </a: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セキュリティ対策に向き合い、安心・安全の提供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5" name="Google Shape;125;p27"/>
          <p:cNvSpPr txBox="1"/>
          <p:nvPr/>
        </p:nvSpPr>
        <p:spPr>
          <a:xfrm>
            <a:off x="267203" y="4282650"/>
            <a:ext cx="86691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脆弱性診断の外部サービスを利用したセキュリティ対策の取り組み</a:t>
            </a:r>
            <a:endParaRPr sz="1400"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/>
          <p:nvPr/>
        </p:nvSpPr>
        <p:spPr>
          <a:xfrm>
            <a:off x="304300" y="1332125"/>
            <a:ext cx="4348500" cy="1145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8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8"/>
          <p:cNvSpPr txBox="1"/>
          <p:nvPr/>
        </p:nvSpPr>
        <p:spPr>
          <a:xfrm>
            <a:off x="267203" y="114328"/>
            <a:ext cx="4675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１．サイトに必要な機能を標準装備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267203" y="848888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サイト制作の定番の機能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4" name="Google Shape;134;p28"/>
          <p:cNvSpPr txBox="1"/>
          <p:nvPr/>
        </p:nvSpPr>
        <p:spPr>
          <a:xfrm>
            <a:off x="4790000" y="1331675"/>
            <a:ext cx="41463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固定ページ・ブログ・メールフォームといった、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サイト制作の定番機能が標準装備。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複数設置も容易に可能。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5" name="Google Shape;135;p28"/>
          <p:cNvSpPr txBox="1"/>
          <p:nvPr/>
        </p:nvSpPr>
        <p:spPr>
          <a:xfrm>
            <a:off x="267203" y="27009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サイトの全体構造が直感的に理解できる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6" name="Google Shape;136;p28"/>
          <p:cNvSpPr/>
          <p:nvPr/>
        </p:nvSpPr>
        <p:spPr>
          <a:xfrm>
            <a:off x="670325" y="14129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8"/>
          <p:cNvSpPr/>
          <p:nvPr/>
        </p:nvSpPr>
        <p:spPr>
          <a:xfrm>
            <a:off x="594125" y="14891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8"/>
          <p:cNvSpPr/>
          <p:nvPr/>
        </p:nvSpPr>
        <p:spPr>
          <a:xfrm>
            <a:off x="517925" y="15653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8"/>
          <p:cNvSpPr/>
          <p:nvPr/>
        </p:nvSpPr>
        <p:spPr>
          <a:xfrm>
            <a:off x="2194325" y="14129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2118125" y="14891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8"/>
          <p:cNvSpPr/>
          <p:nvPr/>
        </p:nvSpPr>
        <p:spPr>
          <a:xfrm>
            <a:off x="2041925" y="15653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8"/>
          <p:cNvSpPr/>
          <p:nvPr/>
        </p:nvSpPr>
        <p:spPr>
          <a:xfrm>
            <a:off x="3718325" y="14129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8"/>
          <p:cNvSpPr/>
          <p:nvPr/>
        </p:nvSpPr>
        <p:spPr>
          <a:xfrm>
            <a:off x="3642125" y="14891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8"/>
          <p:cNvSpPr/>
          <p:nvPr/>
        </p:nvSpPr>
        <p:spPr>
          <a:xfrm>
            <a:off x="3565925" y="1565375"/>
            <a:ext cx="736200" cy="8163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8"/>
          <p:cNvSpPr txBox="1"/>
          <p:nvPr/>
        </p:nvSpPr>
        <p:spPr>
          <a:xfrm>
            <a:off x="517925" y="1647400"/>
            <a:ext cx="7362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固定ページ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6" name="Google Shape;146;p28"/>
          <p:cNvSpPr txBox="1"/>
          <p:nvPr/>
        </p:nvSpPr>
        <p:spPr>
          <a:xfrm>
            <a:off x="2041925" y="1799800"/>
            <a:ext cx="736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ブログ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7" name="Google Shape;147;p28"/>
          <p:cNvSpPr txBox="1"/>
          <p:nvPr/>
        </p:nvSpPr>
        <p:spPr>
          <a:xfrm>
            <a:off x="3489725" y="1647400"/>
            <a:ext cx="8886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メールフォーム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8" name="Google Shape;148;p28"/>
          <p:cNvSpPr/>
          <p:nvPr/>
        </p:nvSpPr>
        <p:spPr>
          <a:xfrm>
            <a:off x="1570525" y="1764025"/>
            <a:ext cx="305700" cy="284700"/>
          </a:xfrm>
          <a:prstGeom prst="mathPlus">
            <a:avLst>
              <a:gd fmla="val 23520" name="adj1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8"/>
          <p:cNvSpPr/>
          <p:nvPr/>
        </p:nvSpPr>
        <p:spPr>
          <a:xfrm>
            <a:off x="3018325" y="1764025"/>
            <a:ext cx="305700" cy="284700"/>
          </a:xfrm>
          <a:prstGeom prst="mathPlus">
            <a:avLst>
              <a:gd fmla="val 23520" name="adj1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8"/>
          <p:cNvSpPr txBox="1"/>
          <p:nvPr/>
        </p:nvSpPr>
        <p:spPr>
          <a:xfrm>
            <a:off x="4790000" y="3236675"/>
            <a:ext cx="41463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サイト全体のコンテンツはツリー構造で視覚的にわかりやすく管理。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ツリー構造をナビゲーションにも反映可能。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ドラッグアンドドロップによる並び替え可能で、ユーザビリティを考慮した設計。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74" y="3126500"/>
            <a:ext cx="3262324" cy="186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"/>
          <p:cNvSpPr txBox="1"/>
          <p:nvPr/>
        </p:nvSpPr>
        <p:spPr>
          <a:xfrm>
            <a:off x="267203" y="114328"/>
            <a:ext cx="4675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2. 専門知識不要で感覚的にページ作成が可能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58" name="Google Shape;158;p29"/>
          <p:cNvSpPr txBox="1"/>
          <p:nvPr/>
        </p:nvSpPr>
        <p:spPr>
          <a:xfrm>
            <a:off x="267203" y="848888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コンテンツブロックをボタン1つで簡単に追加『BurgerEditor』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59" name="Google Shape;159;p29"/>
          <p:cNvSpPr txBox="1"/>
          <p:nvPr/>
        </p:nvSpPr>
        <p:spPr>
          <a:xfrm>
            <a:off x="4063000" y="3040350"/>
            <a:ext cx="48732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コンテンツ追加・編集用のプラグイン『BurgerEditor』によって、作成したい内容に合わせたブロックを選択し、積み上げながらページを作成可能。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「テキストのみ」「テキスト+画像」「Youtube動画」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など様々なブロックが用意されています。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3000" y="1238275"/>
            <a:ext cx="4489351" cy="15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200" y="1238275"/>
            <a:ext cx="3251943" cy="36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/>
          <p:nvPr/>
        </p:nvSpPr>
        <p:spPr>
          <a:xfrm>
            <a:off x="3592600" y="1678500"/>
            <a:ext cx="380100" cy="28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267200" y="114325"/>
            <a:ext cx="5082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3．セキュリティ対策に向き合い、安心・安全の提供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267203" y="848888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脆弱性診断の外部サービスを利用したセキュリティ対策の取り組み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4063000" y="2049750"/>
            <a:ext cx="48732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Webアプリケーション脆弱性検査サービスの「VAddy」による脆弱性検査を行い、クリアすることで、安全にご利用いただけるように対策を重ねています。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日本人向けのCMSのため、不正行為を行う者も少ないという特徴もあります。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75" y="1785988"/>
            <a:ext cx="3758199" cy="224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1"/>
          <p:cNvSpPr txBox="1"/>
          <p:nvPr/>
        </p:nvSpPr>
        <p:spPr>
          <a:xfrm>
            <a:off x="267203" y="114328"/>
            <a:ext cx="46752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baserCMSの</a:t>
            </a: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コミュニティ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267203" y="696488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１．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baserCMSクリエイティブパートナー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267200" y="3496950"/>
            <a:ext cx="56883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全国各地に広がるパートナーを公式サイトで紹介しています。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また、クリエイターに還元できるシステムとして、開発したプラグインのマーケットも存在します。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0" y="1217200"/>
            <a:ext cx="5336701" cy="2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126" y="1100200"/>
            <a:ext cx="2173602" cy="399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2"/>
          <p:cNvSpPr txBox="1"/>
          <p:nvPr/>
        </p:nvSpPr>
        <p:spPr>
          <a:xfrm>
            <a:off x="267200" y="114325"/>
            <a:ext cx="5082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baserCMSのコミュニティ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267203" y="8721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２．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「ひとりぼっちは許しません」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ユーザーフォーラム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0" y="1530575"/>
            <a:ext cx="3070980" cy="321794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/>
        </p:nvSpPr>
        <p:spPr>
          <a:xfrm>
            <a:off x="3758200" y="1440150"/>
            <a:ext cx="48732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「ひとりぼっちは許しません」をモットーに、誰でも気軽に相談が行えるユーザーフォーラムが存在します。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サイト制作・運用における悩みの解決はこちらで！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Facebookのグループもあり、相談事やイベントのお知らせも随時受付中です。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4401" y="3328988"/>
            <a:ext cx="2472123" cy="132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8924" y="3329001"/>
            <a:ext cx="2214809" cy="132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/>
          <p:nvPr/>
        </p:nvSpPr>
        <p:spPr>
          <a:xfrm>
            <a:off x="0" y="0"/>
            <a:ext cx="9144000" cy="5775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3"/>
          <p:cNvSpPr txBox="1"/>
          <p:nvPr/>
        </p:nvSpPr>
        <p:spPr>
          <a:xfrm>
            <a:off x="267200" y="114325"/>
            <a:ext cx="5082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1C232"/>
                </a:solidFill>
                <a:latin typeface="HiraKakuPro-W3"/>
                <a:ea typeface="HiraKakuPro-W3"/>
                <a:cs typeface="HiraKakuPro-W3"/>
                <a:sym typeface="HiraKakuPro-W3"/>
              </a:rPr>
              <a:t>baserCMSのコミュニティ</a:t>
            </a:r>
            <a:endParaRPr b="1" sz="1600">
              <a:solidFill>
                <a:srgbClr val="F1C232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267203" y="872175"/>
            <a:ext cx="8669100" cy="2847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79125" lIns="79125" spcFirstLastPara="1" rIns="79125" wrap="square" tIns="79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Meiryo"/>
                <a:ea typeface="Meiryo"/>
                <a:cs typeface="Meiryo"/>
                <a:sym typeface="Meiryo"/>
              </a:rPr>
              <a:t>3</a:t>
            </a:r>
            <a:r>
              <a:rPr b="1" lang="ja" sz="1400">
                <a:latin typeface="Meiryo"/>
                <a:ea typeface="Meiryo"/>
                <a:cs typeface="Meiryo"/>
                <a:sym typeface="Meiryo"/>
              </a:rPr>
              <a:t>．</a:t>
            </a:r>
            <a:r>
              <a:rPr b="1" lang="ja">
                <a:latin typeface="Meiryo"/>
                <a:ea typeface="Meiryo"/>
                <a:cs typeface="Meiryo"/>
                <a:sym typeface="Meiryo"/>
              </a:rPr>
              <a:t>ユーザーグループの活動</a:t>
            </a:r>
            <a:endParaRPr b="1" sz="14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267200" y="1248500"/>
            <a:ext cx="8669100" cy="7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baserCMSユーザーグループでは、運営メンバーであるサポーターズが中心となり、様々な活動を行っております。主に情報発信、制作・開発、運営といった内容になります。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1" name="Google Shape;201;p33"/>
          <p:cNvSpPr/>
          <p:nvPr/>
        </p:nvSpPr>
        <p:spPr>
          <a:xfrm>
            <a:off x="267200" y="2063025"/>
            <a:ext cx="8669100" cy="11478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3"/>
          <p:cNvSpPr txBox="1"/>
          <p:nvPr/>
        </p:nvSpPr>
        <p:spPr>
          <a:xfrm>
            <a:off x="397525" y="2053550"/>
            <a:ext cx="83877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ja" sz="2000">
                <a:latin typeface="Meiryo"/>
                <a:ea typeface="Meiryo"/>
                <a:cs typeface="Meiryo"/>
                <a:sym typeface="Meiryo"/>
              </a:rPr>
              <a:t>情報発信</a:t>
            </a:r>
            <a:endParaRPr b="1" sz="2000"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公式サイトでの技術情報発信、プロモーション活動、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メーリングリスト・SNSによbaserCMSの最新情報発信、勉強会等のイベント情報配信</a:t>
            </a:r>
            <a:endParaRPr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3" name="Google Shape;203;p33"/>
          <p:cNvSpPr/>
          <p:nvPr/>
        </p:nvSpPr>
        <p:spPr>
          <a:xfrm>
            <a:off x="267200" y="3282225"/>
            <a:ext cx="4257900" cy="15570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3"/>
          <p:cNvSpPr txBox="1"/>
          <p:nvPr/>
        </p:nvSpPr>
        <p:spPr>
          <a:xfrm>
            <a:off x="397525" y="3272750"/>
            <a:ext cx="37644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latin typeface="Meiryo"/>
                <a:ea typeface="Meiryo"/>
                <a:cs typeface="Meiryo"/>
                <a:sym typeface="Meiryo"/>
              </a:rPr>
              <a:t>制作・開発</a:t>
            </a:r>
            <a:endParaRPr b="1" sz="2000"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baserCMSコアパッケージの開発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コアプラグイン・テーマの開発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開発プロジェクトの運営</a:t>
            </a:r>
            <a:endParaRPr sz="200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5" name="Google Shape;205;p33"/>
          <p:cNvSpPr/>
          <p:nvPr/>
        </p:nvSpPr>
        <p:spPr>
          <a:xfrm>
            <a:off x="4667168" y="3282225"/>
            <a:ext cx="4257900" cy="15570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3"/>
          <p:cNvSpPr txBox="1"/>
          <p:nvPr/>
        </p:nvSpPr>
        <p:spPr>
          <a:xfrm>
            <a:off x="4797500" y="3272750"/>
            <a:ext cx="37644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79125" lIns="79125" spcFirstLastPara="1" rIns="79125" wrap="square" tIns="791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000">
                <a:latin typeface="Meiryo"/>
                <a:ea typeface="Meiryo"/>
                <a:cs typeface="Meiryo"/>
                <a:sym typeface="Meiryo"/>
              </a:rPr>
              <a:t>運営</a:t>
            </a:r>
            <a:endParaRPr b="1" sz="2000"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ユーザーズフォーラムの運営、勉強会の運営・支援、サポーターズ定例会の開催、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latin typeface="Meiryo"/>
                <a:ea typeface="Meiryo"/>
                <a:cs typeface="Meiryo"/>
                <a:sym typeface="Meiryo"/>
              </a:rPr>
              <a:t>オープンソースカンファレンスへの出展</a:t>
            </a:r>
            <a:endParaRPr>
              <a:latin typeface="Meiryo"/>
              <a:ea typeface="Meiryo"/>
              <a:cs typeface="Meiryo"/>
              <a:sym typeface="Meiry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