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6"/>
  </p:notesMasterIdLst>
  <p:sldIdLst>
    <p:sldId id="305" r:id="rId2"/>
    <p:sldId id="310" r:id="rId3"/>
    <p:sldId id="277" r:id="rId4"/>
    <p:sldId id="258" r:id="rId5"/>
    <p:sldId id="410" r:id="rId6"/>
    <p:sldId id="411" r:id="rId7"/>
    <p:sldId id="413" r:id="rId8"/>
    <p:sldId id="309" r:id="rId9"/>
    <p:sldId id="350" r:id="rId10"/>
    <p:sldId id="271" r:id="rId11"/>
    <p:sldId id="323" r:id="rId12"/>
    <p:sldId id="395" r:id="rId13"/>
    <p:sldId id="435" r:id="rId14"/>
    <p:sldId id="426" r:id="rId15"/>
    <p:sldId id="394" r:id="rId16"/>
    <p:sldId id="408" r:id="rId17"/>
    <p:sldId id="427" r:id="rId18"/>
    <p:sldId id="436" r:id="rId19"/>
    <p:sldId id="412" r:id="rId20"/>
    <p:sldId id="398" r:id="rId21"/>
    <p:sldId id="422" r:id="rId22"/>
    <p:sldId id="399" r:id="rId23"/>
    <p:sldId id="400" r:id="rId24"/>
    <p:sldId id="409" r:id="rId25"/>
    <p:sldId id="415" r:id="rId26"/>
    <p:sldId id="418" r:id="rId27"/>
    <p:sldId id="438" r:id="rId28"/>
    <p:sldId id="417" r:id="rId29"/>
    <p:sldId id="421" r:id="rId30"/>
    <p:sldId id="420" r:id="rId31"/>
    <p:sldId id="419" r:id="rId32"/>
    <p:sldId id="439" r:id="rId33"/>
    <p:sldId id="423" r:id="rId34"/>
    <p:sldId id="414" r:id="rId35"/>
    <p:sldId id="425" r:id="rId36"/>
    <p:sldId id="428" r:id="rId37"/>
    <p:sldId id="429" r:id="rId38"/>
    <p:sldId id="430" r:id="rId39"/>
    <p:sldId id="370" r:id="rId40"/>
    <p:sldId id="369" r:id="rId41"/>
    <p:sldId id="267" r:id="rId42"/>
    <p:sldId id="343" r:id="rId43"/>
    <p:sldId id="344" r:id="rId44"/>
    <p:sldId id="348" r:id="rId45"/>
    <p:sldId id="337" r:id="rId46"/>
    <p:sldId id="402" r:id="rId47"/>
    <p:sldId id="403" r:id="rId48"/>
    <p:sldId id="406" r:id="rId49"/>
    <p:sldId id="401" r:id="rId50"/>
    <p:sldId id="366" r:id="rId51"/>
    <p:sldId id="359" r:id="rId52"/>
    <p:sldId id="368" r:id="rId53"/>
    <p:sldId id="367" r:id="rId54"/>
    <p:sldId id="265" r:id="rId55"/>
    <p:sldId id="284" r:id="rId56"/>
    <p:sldId id="308" r:id="rId57"/>
    <p:sldId id="289" r:id="rId58"/>
    <p:sldId id="437" r:id="rId59"/>
    <p:sldId id="431" r:id="rId60"/>
    <p:sldId id="432" r:id="rId61"/>
    <p:sldId id="433" r:id="rId62"/>
    <p:sldId id="434" r:id="rId63"/>
    <p:sldId id="440" r:id="rId64"/>
    <p:sldId id="377" r:id="rId65"/>
  </p:sldIdLst>
  <p:sldSz cx="10080625" cy="7559675"/>
  <p:notesSz cx="6877050" cy="10001250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BFBFBF"/>
    <a:srgbClr val="F2F2F2"/>
    <a:srgbClr val="CC3300"/>
    <a:srgbClr val="FF9900"/>
    <a:srgbClr val="FF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4719" autoAdjust="0"/>
  </p:normalViewPr>
  <p:slideViewPr>
    <p:cSldViewPr>
      <p:cViewPr varScale="1">
        <p:scale>
          <a:sx n="63" d="100"/>
          <a:sy n="63" d="100"/>
        </p:scale>
        <p:origin x="-1074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43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9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918"/>
        <p:guide pos="2205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77050" cy="10001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lIns="92942" tIns="46471" rIns="92942" bIns="46471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77050" cy="10001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942" tIns="46471" rIns="92942" bIns="46471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77050" cy="10001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942" tIns="46471" rIns="92942" bIns="46471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77050" cy="10001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942" tIns="46471" rIns="92942" bIns="46471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77050" cy="10001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942" tIns="46471" rIns="92942" bIns="46471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1"/>
            <a:ext cx="6877050" cy="9999666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942" tIns="46471" rIns="92942" bIns="46471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1"/>
            <a:ext cx="6877050" cy="9999666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942" tIns="46471" rIns="92942" bIns="46471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1"/>
            <a:ext cx="6877050" cy="9999666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942" tIns="46471" rIns="92942" bIns="46471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39946" name="Rectangle 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39800" y="758825"/>
            <a:ext cx="4983163" cy="3736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8" name="Rectangle 10"/>
          <p:cNvSpPr>
            <a:spLocks noGrp="1" noChangeArrowheads="1"/>
          </p:cNvSpPr>
          <p:nvPr>
            <p:ph type="body"/>
          </p:nvPr>
        </p:nvSpPr>
        <p:spPr bwMode="auto">
          <a:xfrm>
            <a:off x="687864" y="4750277"/>
            <a:ext cx="5487058" cy="448566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ja-JP" noProof="0" smtClean="0"/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0" y="0"/>
            <a:ext cx="2979685" cy="4943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2942" tIns="46471" rIns="92942" bIns="46471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3891025" y="0"/>
            <a:ext cx="2979685" cy="4943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2942" tIns="46471" rIns="92942" bIns="46471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0" y="9497385"/>
            <a:ext cx="2979685" cy="4943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2942" tIns="46471" rIns="92942" bIns="46471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3891025" y="9497385"/>
            <a:ext cx="2971760" cy="4864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0" algn="l"/>
                <a:tab pos="455029" algn="l"/>
                <a:tab pos="911673" algn="l"/>
                <a:tab pos="1368317" algn="l"/>
                <a:tab pos="1824960" algn="l"/>
                <a:tab pos="2281604" algn="l"/>
                <a:tab pos="2738247" algn="l"/>
                <a:tab pos="3194891" algn="l"/>
                <a:tab pos="3651534" algn="l"/>
                <a:tab pos="4108177" algn="l"/>
                <a:tab pos="4564821" algn="l"/>
                <a:tab pos="5021464" algn="l"/>
                <a:tab pos="5478108" algn="l"/>
                <a:tab pos="5934750" algn="l"/>
                <a:tab pos="6391394" algn="l"/>
                <a:tab pos="6848036" algn="l"/>
                <a:tab pos="7304681" algn="l"/>
                <a:tab pos="7761323" algn="l"/>
                <a:tab pos="8217968" algn="l"/>
                <a:tab pos="8674611" algn="l"/>
                <a:tab pos="9131255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ＭＳ Ｐ明朝" charset="-128"/>
              </a:defRPr>
            </a:lvl1pPr>
          </a:lstStyle>
          <a:p>
            <a:pPr>
              <a:defRPr/>
            </a:pPr>
            <a:fld id="{25C03B74-AFD6-421B-A38D-B6C2F9A8F940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/>
          <p:cNvSpPr txBox="1">
            <a:spLocks noChangeArrowheads="1"/>
          </p:cNvSpPr>
          <p:nvPr/>
        </p:nvSpPr>
        <p:spPr bwMode="auto">
          <a:xfrm>
            <a:off x="0" y="331158"/>
            <a:ext cx="1585" cy="158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942" tIns="46471" rIns="92942" bIns="46471" anchor="ctr"/>
          <a:lstStyle/>
          <a:p>
            <a:endParaRPr lang="ja-JP" altLang="en-US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body"/>
          </p:nvPr>
        </p:nvSpPr>
        <p:spPr>
          <a:xfrm>
            <a:off x="504011" y="4720173"/>
            <a:ext cx="5870613" cy="4438133"/>
          </a:xfrm>
          <a:noFill/>
          <a:ln/>
        </p:spPr>
        <p:txBody>
          <a:bodyPr wrap="none" anchor="ctr"/>
          <a:lstStyle/>
          <a:p>
            <a:endParaRPr lang="ja-JP" altLang="ja-JP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54793" algn="l"/>
                <a:tab pos="911170" algn="l"/>
                <a:tab pos="1367547" algn="l"/>
                <a:tab pos="1823924" algn="l"/>
                <a:tab pos="2280301" algn="l"/>
                <a:tab pos="2736678" algn="l"/>
                <a:tab pos="3194639" algn="l"/>
                <a:tab pos="3651016" algn="l"/>
                <a:tab pos="4107393" algn="l"/>
                <a:tab pos="4563770" algn="l"/>
                <a:tab pos="5020147" algn="l"/>
                <a:tab pos="5476524" algn="l"/>
                <a:tab pos="5934487" algn="l"/>
                <a:tab pos="6390864" algn="l"/>
                <a:tab pos="6847241" algn="l"/>
                <a:tab pos="7303618" algn="l"/>
                <a:tab pos="7759995" algn="l"/>
                <a:tab pos="8217956" algn="l"/>
                <a:tab pos="8674333" algn="l"/>
                <a:tab pos="9130710" algn="l"/>
              </a:tabLst>
            </a:pPr>
            <a:fld id="{D16B5C80-1F60-46F5-A596-B23D5921A55D}" type="slidenum">
              <a:rPr lang="en-US" altLang="ja-JP" smtClean="0"/>
              <a:pPr>
                <a:tabLst>
                  <a:tab pos="0" algn="l"/>
                  <a:tab pos="454793" algn="l"/>
                  <a:tab pos="911170" algn="l"/>
                  <a:tab pos="1367547" algn="l"/>
                  <a:tab pos="1823924" algn="l"/>
                  <a:tab pos="2280301" algn="l"/>
                  <a:tab pos="2736678" algn="l"/>
                  <a:tab pos="3194639" algn="l"/>
                  <a:tab pos="3651016" algn="l"/>
                  <a:tab pos="4107393" algn="l"/>
                  <a:tab pos="4563770" algn="l"/>
                  <a:tab pos="5020147" algn="l"/>
                  <a:tab pos="5476524" algn="l"/>
                  <a:tab pos="5934487" algn="l"/>
                  <a:tab pos="6390864" algn="l"/>
                  <a:tab pos="6847241" algn="l"/>
                  <a:tab pos="7303618" algn="l"/>
                  <a:tab pos="7759995" algn="l"/>
                  <a:tab pos="8217956" algn="l"/>
                  <a:tab pos="8674333" algn="l"/>
                  <a:tab pos="9130710" algn="l"/>
                </a:tabLst>
              </a:pPr>
              <a:t>4</a:t>
            </a:fld>
            <a:endParaRPr lang="en-US" altLang="ja-JP" dirty="0" smtClean="0"/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3891025" y="9497385"/>
            <a:ext cx="2979685" cy="4943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tabLst>
                <a:tab pos="0" algn="l"/>
                <a:tab pos="454793" algn="l"/>
                <a:tab pos="911170" algn="l"/>
                <a:tab pos="1367547" algn="l"/>
                <a:tab pos="1823924" algn="l"/>
                <a:tab pos="2280301" algn="l"/>
                <a:tab pos="2736678" algn="l"/>
                <a:tab pos="3194639" algn="l"/>
                <a:tab pos="3651016" algn="l"/>
                <a:tab pos="4107393" algn="l"/>
                <a:tab pos="4563770" algn="l"/>
                <a:tab pos="5020147" algn="l"/>
                <a:tab pos="5476524" algn="l"/>
                <a:tab pos="5934487" algn="l"/>
                <a:tab pos="6390864" algn="l"/>
                <a:tab pos="6847241" algn="l"/>
                <a:tab pos="7303618" algn="l"/>
                <a:tab pos="7759995" algn="l"/>
                <a:tab pos="8217956" algn="l"/>
                <a:tab pos="8674333" algn="l"/>
                <a:tab pos="9130710" algn="l"/>
              </a:tabLst>
            </a:pPr>
            <a:fld id="{4DB9C780-5F4C-4095-B64A-EEBF27C6646C}" type="slidenum">
              <a:rPr lang="en-US" altLang="ja-JP" sz="1400">
                <a:solidFill>
                  <a:srgbClr val="000000"/>
                </a:solidFill>
                <a:latin typeface="Times New Roman" pitchFamily="16" charset="0"/>
                <a:ea typeface="ＭＳ Ｐ明朝" charset="-128"/>
              </a:rPr>
              <a:pPr algn="r">
                <a:lnSpc>
                  <a:spcPct val="95000"/>
                </a:lnSpc>
                <a:tabLst>
                  <a:tab pos="0" algn="l"/>
                  <a:tab pos="454793" algn="l"/>
                  <a:tab pos="911170" algn="l"/>
                  <a:tab pos="1367547" algn="l"/>
                  <a:tab pos="1823924" algn="l"/>
                  <a:tab pos="2280301" algn="l"/>
                  <a:tab pos="2736678" algn="l"/>
                  <a:tab pos="3194639" algn="l"/>
                  <a:tab pos="3651016" algn="l"/>
                  <a:tab pos="4107393" algn="l"/>
                  <a:tab pos="4563770" algn="l"/>
                  <a:tab pos="5020147" algn="l"/>
                  <a:tab pos="5476524" algn="l"/>
                  <a:tab pos="5934487" algn="l"/>
                  <a:tab pos="6390864" algn="l"/>
                  <a:tab pos="6847241" algn="l"/>
                  <a:tab pos="7303618" algn="l"/>
                  <a:tab pos="7759995" algn="l"/>
                  <a:tab pos="8217956" algn="l"/>
                  <a:tab pos="8674333" algn="l"/>
                  <a:tab pos="9130710" algn="l"/>
                </a:tabLst>
              </a:pPr>
              <a:t>4</a:t>
            </a:fld>
            <a:endParaRPr lang="en-US" altLang="ja-JP" sz="1400" dirty="0">
              <a:solidFill>
                <a:srgbClr val="000000"/>
              </a:solidFill>
              <a:latin typeface="Times New Roman" pitchFamily="16" charset="0"/>
              <a:ea typeface="ＭＳ Ｐ明朝" charset="-128"/>
            </a:endParaRPr>
          </a:p>
        </p:txBody>
      </p:sp>
      <p:sp>
        <p:nvSpPr>
          <p:cNvPr id="43012" name="Text Box 2"/>
          <p:cNvSpPr txBox="1">
            <a:spLocks noChangeArrowheads="1"/>
          </p:cNvSpPr>
          <p:nvPr/>
        </p:nvSpPr>
        <p:spPr bwMode="auto">
          <a:xfrm>
            <a:off x="1006437" y="758968"/>
            <a:ext cx="4861007" cy="374888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942" tIns="46471" rIns="92942" bIns="46471" anchor="ctr"/>
          <a:lstStyle/>
          <a:p>
            <a:endParaRPr lang="ja-JP" altLang="en-US"/>
          </a:p>
        </p:txBody>
      </p:sp>
      <p:sp>
        <p:nvSpPr>
          <p:cNvPr id="43013" name="Rectangle 3"/>
          <p:cNvSpPr>
            <a:spLocks noGrp="1" noChangeArrowheads="1"/>
          </p:cNvSpPr>
          <p:nvPr>
            <p:ph type="body"/>
          </p:nvPr>
        </p:nvSpPr>
        <p:spPr>
          <a:xfrm>
            <a:off x="687864" y="4750277"/>
            <a:ext cx="5488644" cy="4487253"/>
          </a:xfrm>
          <a:noFill/>
          <a:ln/>
        </p:spPr>
        <p:txBody>
          <a:bodyPr wrap="none" anchor="ctr"/>
          <a:lstStyle/>
          <a:p>
            <a:endParaRPr lang="ja-JP" altLang="ja-JP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54793" algn="l"/>
                <a:tab pos="911170" algn="l"/>
                <a:tab pos="1367547" algn="l"/>
                <a:tab pos="1823924" algn="l"/>
                <a:tab pos="2280301" algn="l"/>
                <a:tab pos="2736678" algn="l"/>
                <a:tab pos="3194639" algn="l"/>
                <a:tab pos="3651016" algn="l"/>
                <a:tab pos="4107393" algn="l"/>
                <a:tab pos="4563770" algn="l"/>
                <a:tab pos="5020147" algn="l"/>
                <a:tab pos="5476524" algn="l"/>
                <a:tab pos="5934487" algn="l"/>
                <a:tab pos="6390864" algn="l"/>
                <a:tab pos="6847241" algn="l"/>
                <a:tab pos="7303618" algn="l"/>
                <a:tab pos="7759995" algn="l"/>
                <a:tab pos="8217956" algn="l"/>
                <a:tab pos="8674333" algn="l"/>
                <a:tab pos="9130710" algn="l"/>
              </a:tabLst>
            </a:pPr>
            <a:fld id="{E347D201-40CF-4858-A49D-85670CAFD90C}" type="slidenum">
              <a:rPr lang="en-US" altLang="ja-JP" smtClean="0"/>
              <a:pPr>
                <a:tabLst>
                  <a:tab pos="0" algn="l"/>
                  <a:tab pos="454793" algn="l"/>
                  <a:tab pos="911170" algn="l"/>
                  <a:tab pos="1367547" algn="l"/>
                  <a:tab pos="1823924" algn="l"/>
                  <a:tab pos="2280301" algn="l"/>
                  <a:tab pos="2736678" algn="l"/>
                  <a:tab pos="3194639" algn="l"/>
                  <a:tab pos="3651016" algn="l"/>
                  <a:tab pos="4107393" algn="l"/>
                  <a:tab pos="4563770" algn="l"/>
                  <a:tab pos="5020147" algn="l"/>
                  <a:tab pos="5476524" algn="l"/>
                  <a:tab pos="5934487" algn="l"/>
                  <a:tab pos="6390864" algn="l"/>
                  <a:tab pos="6847241" algn="l"/>
                  <a:tab pos="7303618" algn="l"/>
                  <a:tab pos="7759995" algn="l"/>
                  <a:tab pos="8217956" algn="l"/>
                  <a:tab pos="8674333" algn="l"/>
                  <a:tab pos="9130710" algn="l"/>
                </a:tabLst>
              </a:pPr>
              <a:t>8</a:t>
            </a:fld>
            <a:endParaRPr lang="en-US" altLang="ja-JP" dirty="0" smtClean="0"/>
          </a:p>
        </p:txBody>
      </p:sp>
      <p:sp>
        <p:nvSpPr>
          <p:cNvPr id="44035" name="Text Box 1"/>
          <p:cNvSpPr txBox="1">
            <a:spLocks noChangeArrowheads="1"/>
          </p:cNvSpPr>
          <p:nvPr/>
        </p:nvSpPr>
        <p:spPr bwMode="auto">
          <a:xfrm>
            <a:off x="3891025" y="9497385"/>
            <a:ext cx="2979685" cy="4943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tabLst>
                <a:tab pos="0" algn="l"/>
                <a:tab pos="454793" algn="l"/>
                <a:tab pos="911170" algn="l"/>
                <a:tab pos="1367547" algn="l"/>
                <a:tab pos="1823924" algn="l"/>
                <a:tab pos="2280301" algn="l"/>
                <a:tab pos="2736678" algn="l"/>
                <a:tab pos="3194639" algn="l"/>
                <a:tab pos="3651016" algn="l"/>
                <a:tab pos="4107393" algn="l"/>
                <a:tab pos="4563770" algn="l"/>
                <a:tab pos="5020147" algn="l"/>
                <a:tab pos="5476524" algn="l"/>
                <a:tab pos="5934487" algn="l"/>
                <a:tab pos="6390864" algn="l"/>
                <a:tab pos="6847241" algn="l"/>
                <a:tab pos="7303618" algn="l"/>
                <a:tab pos="7759995" algn="l"/>
                <a:tab pos="8217956" algn="l"/>
                <a:tab pos="8674333" algn="l"/>
                <a:tab pos="9130710" algn="l"/>
              </a:tabLst>
            </a:pPr>
            <a:fld id="{EE576243-6FBC-45D4-A90D-A2A6EEF31A3A}" type="slidenum">
              <a:rPr lang="en-US" altLang="ja-JP" sz="1400">
                <a:solidFill>
                  <a:srgbClr val="000000"/>
                </a:solidFill>
                <a:latin typeface="Times New Roman" pitchFamily="16" charset="0"/>
                <a:ea typeface="ＭＳ Ｐ明朝" charset="-128"/>
              </a:rPr>
              <a:pPr algn="r">
                <a:lnSpc>
                  <a:spcPct val="95000"/>
                </a:lnSpc>
                <a:tabLst>
                  <a:tab pos="0" algn="l"/>
                  <a:tab pos="454793" algn="l"/>
                  <a:tab pos="911170" algn="l"/>
                  <a:tab pos="1367547" algn="l"/>
                  <a:tab pos="1823924" algn="l"/>
                  <a:tab pos="2280301" algn="l"/>
                  <a:tab pos="2736678" algn="l"/>
                  <a:tab pos="3194639" algn="l"/>
                  <a:tab pos="3651016" algn="l"/>
                  <a:tab pos="4107393" algn="l"/>
                  <a:tab pos="4563770" algn="l"/>
                  <a:tab pos="5020147" algn="l"/>
                  <a:tab pos="5476524" algn="l"/>
                  <a:tab pos="5934487" algn="l"/>
                  <a:tab pos="6390864" algn="l"/>
                  <a:tab pos="6847241" algn="l"/>
                  <a:tab pos="7303618" algn="l"/>
                  <a:tab pos="7759995" algn="l"/>
                  <a:tab pos="8217956" algn="l"/>
                  <a:tab pos="8674333" algn="l"/>
                  <a:tab pos="9130710" algn="l"/>
                </a:tabLst>
              </a:pPr>
              <a:t>8</a:t>
            </a:fld>
            <a:endParaRPr lang="en-US" altLang="ja-JP" sz="1400" dirty="0">
              <a:solidFill>
                <a:srgbClr val="000000"/>
              </a:solidFill>
              <a:latin typeface="Times New Roman" pitchFamily="16" charset="0"/>
              <a:ea typeface="ＭＳ Ｐ明朝" charset="-128"/>
            </a:endParaRPr>
          </a:p>
        </p:txBody>
      </p:sp>
      <p:sp>
        <p:nvSpPr>
          <p:cNvPr id="44036" name="Text Box 2"/>
          <p:cNvSpPr txBox="1">
            <a:spLocks noChangeArrowheads="1"/>
          </p:cNvSpPr>
          <p:nvPr/>
        </p:nvSpPr>
        <p:spPr bwMode="auto">
          <a:xfrm>
            <a:off x="1006437" y="758968"/>
            <a:ext cx="4861007" cy="374888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942" tIns="46471" rIns="92942" bIns="46471" anchor="ctr"/>
          <a:lstStyle/>
          <a:p>
            <a:endParaRPr lang="ja-JP" altLang="en-US"/>
          </a:p>
        </p:txBody>
      </p:sp>
      <p:sp>
        <p:nvSpPr>
          <p:cNvPr id="44037" name="Rectangle 3"/>
          <p:cNvSpPr>
            <a:spLocks noGrp="1" noChangeArrowheads="1"/>
          </p:cNvSpPr>
          <p:nvPr>
            <p:ph type="body"/>
          </p:nvPr>
        </p:nvSpPr>
        <p:spPr>
          <a:xfrm>
            <a:off x="687864" y="4750277"/>
            <a:ext cx="5488644" cy="4487253"/>
          </a:xfrm>
          <a:noFill/>
          <a:ln/>
        </p:spPr>
        <p:txBody>
          <a:bodyPr wrap="none" anchor="ctr"/>
          <a:lstStyle/>
          <a:p>
            <a:endParaRPr lang="ja-JP" altLang="ja-JP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54793" algn="l"/>
                <a:tab pos="911170" algn="l"/>
                <a:tab pos="1367547" algn="l"/>
                <a:tab pos="1823924" algn="l"/>
                <a:tab pos="2280301" algn="l"/>
                <a:tab pos="2736678" algn="l"/>
                <a:tab pos="3194639" algn="l"/>
                <a:tab pos="3651016" algn="l"/>
                <a:tab pos="4107393" algn="l"/>
                <a:tab pos="4563770" algn="l"/>
                <a:tab pos="5020147" algn="l"/>
                <a:tab pos="5476524" algn="l"/>
                <a:tab pos="5934487" algn="l"/>
                <a:tab pos="6390864" algn="l"/>
                <a:tab pos="6847241" algn="l"/>
                <a:tab pos="7303618" algn="l"/>
                <a:tab pos="7759995" algn="l"/>
                <a:tab pos="8217956" algn="l"/>
                <a:tab pos="8674333" algn="l"/>
                <a:tab pos="9130710" algn="l"/>
              </a:tabLst>
            </a:pPr>
            <a:fld id="{B05FB311-8AE6-49E9-8010-886A37B187E3}" type="slidenum">
              <a:rPr lang="en-US" altLang="ja-JP" smtClean="0"/>
              <a:pPr>
                <a:tabLst>
                  <a:tab pos="0" algn="l"/>
                  <a:tab pos="454793" algn="l"/>
                  <a:tab pos="911170" algn="l"/>
                  <a:tab pos="1367547" algn="l"/>
                  <a:tab pos="1823924" algn="l"/>
                  <a:tab pos="2280301" algn="l"/>
                  <a:tab pos="2736678" algn="l"/>
                  <a:tab pos="3194639" algn="l"/>
                  <a:tab pos="3651016" algn="l"/>
                  <a:tab pos="4107393" algn="l"/>
                  <a:tab pos="4563770" algn="l"/>
                  <a:tab pos="5020147" algn="l"/>
                  <a:tab pos="5476524" algn="l"/>
                  <a:tab pos="5934487" algn="l"/>
                  <a:tab pos="6390864" algn="l"/>
                  <a:tab pos="6847241" algn="l"/>
                  <a:tab pos="7303618" algn="l"/>
                  <a:tab pos="7759995" algn="l"/>
                  <a:tab pos="8217956" algn="l"/>
                  <a:tab pos="8674333" algn="l"/>
                  <a:tab pos="9130710" algn="l"/>
                </a:tabLst>
              </a:pPr>
              <a:t>10</a:t>
            </a:fld>
            <a:endParaRPr lang="en-US" altLang="ja-JP" dirty="0" smtClean="0"/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3891025" y="9497385"/>
            <a:ext cx="2979685" cy="4943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tabLst>
                <a:tab pos="0" algn="l"/>
                <a:tab pos="454793" algn="l"/>
                <a:tab pos="911170" algn="l"/>
                <a:tab pos="1367547" algn="l"/>
                <a:tab pos="1823924" algn="l"/>
                <a:tab pos="2280301" algn="l"/>
                <a:tab pos="2736678" algn="l"/>
                <a:tab pos="3194639" algn="l"/>
                <a:tab pos="3651016" algn="l"/>
                <a:tab pos="4107393" algn="l"/>
                <a:tab pos="4563770" algn="l"/>
                <a:tab pos="5020147" algn="l"/>
                <a:tab pos="5476524" algn="l"/>
                <a:tab pos="5934487" algn="l"/>
                <a:tab pos="6390864" algn="l"/>
                <a:tab pos="6847241" algn="l"/>
                <a:tab pos="7303618" algn="l"/>
                <a:tab pos="7759995" algn="l"/>
                <a:tab pos="8217956" algn="l"/>
                <a:tab pos="8674333" algn="l"/>
                <a:tab pos="9130710" algn="l"/>
              </a:tabLst>
            </a:pPr>
            <a:fld id="{53779E0B-6C93-4DA4-B041-C067EA16387E}" type="slidenum">
              <a:rPr lang="en-US" altLang="ja-JP" sz="1400">
                <a:solidFill>
                  <a:srgbClr val="000000"/>
                </a:solidFill>
                <a:latin typeface="Times New Roman" pitchFamily="16" charset="0"/>
                <a:ea typeface="ＭＳ Ｐ明朝" charset="-128"/>
              </a:rPr>
              <a:pPr algn="r">
                <a:lnSpc>
                  <a:spcPct val="95000"/>
                </a:lnSpc>
                <a:tabLst>
                  <a:tab pos="0" algn="l"/>
                  <a:tab pos="454793" algn="l"/>
                  <a:tab pos="911170" algn="l"/>
                  <a:tab pos="1367547" algn="l"/>
                  <a:tab pos="1823924" algn="l"/>
                  <a:tab pos="2280301" algn="l"/>
                  <a:tab pos="2736678" algn="l"/>
                  <a:tab pos="3194639" algn="l"/>
                  <a:tab pos="3651016" algn="l"/>
                  <a:tab pos="4107393" algn="l"/>
                  <a:tab pos="4563770" algn="l"/>
                  <a:tab pos="5020147" algn="l"/>
                  <a:tab pos="5476524" algn="l"/>
                  <a:tab pos="5934487" algn="l"/>
                  <a:tab pos="6390864" algn="l"/>
                  <a:tab pos="6847241" algn="l"/>
                  <a:tab pos="7303618" algn="l"/>
                  <a:tab pos="7759995" algn="l"/>
                  <a:tab pos="8217956" algn="l"/>
                  <a:tab pos="8674333" algn="l"/>
                  <a:tab pos="9130710" algn="l"/>
                </a:tabLst>
              </a:pPr>
              <a:t>10</a:t>
            </a:fld>
            <a:endParaRPr lang="en-US" altLang="ja-JP" sz="1400" dirty="0">
              <a:solidFill>
                <a:srgbClr val="000000"/>
              </a:solidFill>
              <a:latin typeface="Times New Roman" pitchFamily="16" charset="0"/>
              <a:ea typeface="ＭＳ Ｐ明朝" charset="-128"/>
            </a:endParaRPr>
          </a:p>
        </p:txBody>
      </p:sp>
      <p:sp>
        <p:nvSpPr>
          <p:cNvPr id="45060" name="Text Box 2"/>
          <p:cNvSpPr txBox="1">
            <a:spLocks noChangeArrowheads="1"/>
          </p:cNvSpPr>
          <p:nvPr/>
        </p:nvSpPr>
        <p:spPr bwMode="auto">
          <a:xfrm>
            <a:off x="1006437" y="758968"/>
            <a:ext cx="4861007" cy="374888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942" tIns="46471" rIns="92942" bIns="46471" anchor="ctr"/>
          <a:lstStyle/>
          <a:p>
            <a:endParaRPr lang="ja-JP" altLang="en-US"/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body"/>
          </p:nvPr>
        </p:nvSpPr>
        <p:spPr>
          <a:xfrm>
            <a:off x="687864" y="4750277"/>
            <a:ext cx="5488644" cy="4487253"/>
          </a:xfrm>
          <a:noFill/>
          <a:ln/>
        </p:spPr>
        <p:txBody>
          <a:bodyPr wrap="none" anchor="ctr"/>
          <a:lstStyle/>
          <a:p>
            <a:endParaRPr lang="ja-JP" altLang="ja-JP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1"/>
          <p:cNvSpPr>
            <a:spLocks noGrp="1" noChangeArrowheads="1"/>
          </p:cNvSpPr>
          <p:nvPr>
            <p:ph type="sldNum" sz="quarter"/>
          </p:nvPr>
        </p:nvSpPr>
        <p:spPr>
          <a:xfrm>
            <a:off x="3894196" y="9498970"/>
            <a:ext cx="2981269" cy="500696"/>
          </a:xfrm>
          <a:noFill/>
          <a:ln>
            <a:miter lim="800000"/>
          </a:ln>
        </p:spPr>
        <p:txBody>
          <a:bodyPr lIns="81482" tIns="40742" rIns="81482" bIns="40742"/>
          <a:lstStyle/>
          <a:p>
            <a:pPr>
              <a:tabLst>
                <a:tab pos="0" algn="l"/>
                <a:tab pos="454793" algn="l"/>
                <a:tab pos="911170" algn="l"/>
                <a:tab pos="1367547" algn="l"/>
                <a:tab pos="1823924" algn="l"/>
                <a:tab pos="2280301" algn="l"/>
                <a:tab pos="2736678" algn="l"/>
                <a:tab pos="3194639" algn="l"/>
                <a:tab pos="3651016" algn="l"/>
                <a:tab pos="4107393" algn="l"/>
                <a:tab pos="4563770" algn="l"/>
                <a:tab pos="5020147" algn="l"/>
                <a:tab pos="5476524" algn="l"/>
                <a:tab pos="5934487" algn="l"/>
                <a:tab pos="6390864" algn="l"/>
                <a:tab pos="6847241" algn="l"/>
                <a:tab pos="7303618" algn="l"/>
                <a:tab pos="7759995" algn="l"/>
                <a:tab pos="8217956" algn="l"/>
                <a:tab pos="8674333" algn="l"/>
                <a:tab pos="9130710" algn="l"/>
              </a:tabLst>
            </a:pPr>
            <a:fld id="{BF3E347A-5602-40B8-A6E0-282252C5005D}" type="slidenum">
              <a:rPr lang="en-US" altLang="ja-JP" smtClean="0"/>
              <a:pPr>
                <a:tabLst>
                  <a:tab pos="0" algn="l"/>
                  <a:tab pos="454793" algn="l"/>
                  <a:tab pos="911170" algn="l"/>
                  <a:tab pos="1367547" algn="l"/>
                  <a:tab pos="1823924" algn="l"/>
                  <a:tab pos="2280301" algn="l"/>
                  <a:tab pos="2736678" algn="l"/>
                  <a:tab pos="3194639" algn="l"/>
                  <a:tab pos="3651016" algn="l"/>
                  <a:tab pos="4107393" algn="l"/>
                  <a:tab pos="4563770" algn="l"/>
                  <a:tab pos="5020147" algn="l"/>
                  <a:tab pos="5476524" algn="l"/>
                  <a:tab pos="5934487" algn="l"/>
                  <a:tab pos="6390864" algn="l"/>
                  <a:tab pos="6847241" algn="l"/>
                  <a:tab pos="7303618" algn="l"/>
                  <a:tab pos="7759995" algn="l"/>
                  <a:tab pos="8217956" algn="l"/>
                  <a:tab pos="8674333" algn="l"/>
                  <a:tab pos="9130710" algn="l"/>
                </a:tabLst>
              </a:pPr>
              <a:t>40</a:t>
            </a:fld>
            <a:endParaRPr lang="en-US" altLang="ja-JP" dirty="0" smtClean="0"/>
          </a:p>
        </p:txBody>
      </p:sp>
      <p:sp>
        <p:nvSpPr>
          <p:cNvPr id="41987" name="Text Box 1"/>
          <p:cNvSpPr txBox="1">
            <a:spLocks noChangeArrowheads="1"/>
          </p:cNvSpPr>
          <p:nvPr/>
        </p:nvSpPr>
        <p:spPr bwMode="auto">
          <a:xfrm>
            <a:off x="4756" y="331158"/>
            <a:ext cx="1584" cy="158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1482" tIns="40742" rIns="81482" bIns="40742" anchor="ctr"/>
          <a:lstStyle/>
          <a:p>
            <a:endParaRPr lang="ja-JP" altLang="en-US"/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body"/>
          </p:nvPr>
        </p:nvSpPr>
        <p:spPr>
          <a:xfrm>
            <a:off x="687864" y="4751862"/>
            <a:ext cx="5494983" cy="4492006"/>
          </a:xfrm>
          <a:noFill/>
          <a:ln/>
        </p:spPr>
        <p:txBody>
          <a:bodyPr wrap="none" anchor="ctr"/>
          <a:lstStyle/>
          <a:p>
            <a:endParaRPr lang="ja-JP" altLang="ja-JP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54793" algn="l"/>
                <a:tab pos="911170" algn="l"/>
                <a:tab pos="1367547" algn="l"/>
                <a:tab pos="1823924" algn="l"/>
                <a:tab pos="2280301" algn="l"/>
                <a:tab pos="2736678" algn="l"/>
                <a:tab pos="3194639" algn="l"/>
                <a:tab pos="3651016" algn="l"/>
                <a:tab pos="4107393" algn="l"/>
                <a:tab pos="4563770" algn="l"/>
                <a:tab pos="5020147" algn="l"/>
                <a:tab pos="5476524" algn="l"/>
                <a:tab pos="5934487" algn="l"/>
                <a:tab pos="6390864" algn="l"/>
                <a:tab pos="6847241" algn="l"/>
                <a:tab pos="7303618" algn="l"/>
                <a:tab pos="7759995" algn="l"/>
                <a:tab pos="8217956" algn="l"/>
                <a:tab pos="8674333" algn="l"/>
                <a:tab pos="9130710" algn="l"/>
              </a:tabLst>
            </a:pPr>
            <a:fld id="{3951C02E-24A0-4286-AADF-3EBFC29419D2}" type="slidenum">
              <a:rPr lang="en-US" altLang="ja-JP" smtClean="0"/>
              <a:pPr>
                <a:tabLst>
                  <a:tab pos="0" algn="l"/>
                  <a:tab pos="454793" algn="l"/>
                  <a:tab pos="911170" algn="l"/>
                  <a:tab pos="1367547" algn="l"/>
                  <a:tab pos="1823924" algn="l"/>
                  <a:tab pos="2280301" algn="l"/>
                  <a:tab pos="2736678" algn="l"/>
                  <a:tab pos="3194639" algn="l"/>
                  <a:tab pos="3651016" algn="l"/>
                  <a:tab pos="4107393" algn="l"/>
                  <a:tab pos="4563770" algn="l"/>
                  <a:tab pos="5020147" algn="l"/>
                  <a:tab pos="5476524" algn="l"/>
                  <a:tab pos="5934487" algn="l"/>
                  <a:tab pos="6390864" algn="l"/>
                  <a:tab pos="6847241" algn="l"/>
                  <a:tab pos="7303618" algn="l"/>
                  <a:tab pos="7759995" algn="l"/>
                  <a:tab pos="8217956" algn="l"/>
                  <a:tab pos="8674333" algn="l"/>
                  <a:tab pos="9130710" algn="l"/>
                </a:tabLst>
              </a:pPr>
              <a:t>41</a:t>
            </a:fld>
            <a:endParaRPr lang="en-US" altLang="ja-JP" dirty="0" smtClean="0"/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3891025" y="9497385"/>
            <a:ext cx="2979685" cy="4943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tabLst>
                <a:tab pos="0" algn="l"/>
                <a:tab pos="454793" algn="l"/>
                <a:tab pos="911170" algn="l"/>
                <a:tab pos="1367547" algn="l"/>
                <a:tab pos="1823924" algn="l"/>
                <a:tab pos="2280301" algn="l"/>
                <a:tab pos="2736678" algn="l"/>
                <a:tab pos="3194639" algn="l"/>
                <a:tab pos="3651016" algn="l"/>
                <a:tab pos="4107393" algn="l"/>
                <a:tab pos="4563770" algn="l"/>
                <a:tab pos="5020147" algn="l"/>
                <a:tab pos="5476524" algn="l"/>
                <a:tab pos="5934487" algn="l"/>
                <a:tab pos="6390864" algn="l"/>
                <a:tab pos="6847241" algn="l"/>
                <a:tab pos="7303618" algn="l"/>
                <a:tab pos="7759995" algn="l"/>
                <a:tab pos="8217956" algn="l"/>
                <a:tab pos="8674333" algn="l"/>
                <a:tab pos="9130710" algn="l"/>
              </a:tabLst>
            </a:pPr>
            <a:fld id="{E48BC885-B0D4-4AED-BEB6-2938A8E82D24}" type="slidenum">
              <a:rPr lang="en-US" altLang="ja-JP" sz="1400">
                <a:solidFill>
                  <a:srgbClr val="000000"/>
                </a:solidFill>
                <a:latin typeface="Times New Roman" pitchFamily="16" charset="0"/>
                <a:ea typeface="ＭＳ Ｐ明朝" charset="-128"/>
              </a:rPr>
              <a:pPr algn="r">
                <a:lnSpc>
                  <a:spcPct val="95000"/>
                </a:lnSpc>
                <a:tabLst>
                  <a:tab pos="0" algn="l"/>
                  <a:tab pos="454793" algn="l"/>
                  <a:tab pos="911170" algn="l"/>
                  <a:tab pos="1367547" algn="l"/>
                  <a:tab pos="1823924" algn="l"/>
                  <a:tab pos="2280301" algn="l"/>
                  <a:tab pos="2736678" algn="l"/>
                  <a:tab pos="3194639" algn="l"/>
                  <a:tab pos="3651016" algn="l"/>
                  <a:tab pos="4107393" algn="l"/>
                  <a:tab pos="4563770" algn="l"/>
                  <a:tab pos="5020147" algn="l"/>
                  <a:tab pos="5476524" algn="l"/>
                  <a:tab pos="5934487" algn="l"/>
                  <a:tab pos="6390864" algn="l"/>
                  <a:tab pos="6847241" algn="l"/>
                  <a:tab pos="7303618" algn="l"/>
                  <a:tab pos="7759995" algn="l"/>
                  <a:tab pos="8217956" algn="l"/>
                  <a:tab pos="8674333" algn="l"/>
                  <a:tab pos="9130710" algn="l"/>
                </a:tabLst>
              </a:pPr>
              <a:t>41</a:t>
            </a:fld>
            <a:endParaRPr lang="en-US" altLang="ja-JP" sz="1400" dirty="0">
              <a:solidFill>
                <a:srgbClr val="000000"/>
              </a:solidFill>
              <a:latin typeface="Times New Roman" pitchFamily="16" charset="0"/>
              <a:ea typeface="ＭＳ Ｐ明朝" charset="-128"/>
            </a:endParaRPr>
          </a:p>
        </p:txBody>
      </p:sp>
      <p:sp>
        <p:nvSpPr>
          <p:cNvPr id="54276" name="Text Box 2"/>
          <p:cNvSpPr txBox="1">
            <a:spLocks noChangeArrowheads="1"/>
          </p:cNvSpPr>
          <p:nvPr/>
        </p:nvSpPr>
        <p:spPr bwMode="auto">
          <a:xfrm>
            <a:off x="1006437" y="758968"/>
            <a:ext cx="4861007" cy="374888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942" tIns="46471" rIns="92942" bIns="46471" anchor="ctr"/>
          <a:lstStyle/>
          <a:p>
            <a:endParaRPr lang="ja-JP" altLang="en-US"/>
          </a:p>
        </p:txBody>
      </p:sp>
      <p:sp>
        <p:nvSpPr>
          <p:cNvPr id="54277" name="Rectangle 3"/>
          <p:cNvSpPr>
            <a:spLocks noGrp="1" noChangeArrowheads="1"/>
          </p:cNvSpPr>
          <p:nvPr>
            <p:ph type="body"/>
          </p:nvPr>
        </p:nvSpPr>
        <p:spPr>
          <a:xfrm>
            <a:off x="687864" y="4750277"/>
            <a:ext cx="5488644" cy="4487253"/>
          </a:xfrm>
          <a:noFill/>
          <a:ln/>
        </p:spPr>
        <p:txBody>
          <a:bodyPr wrap="none" anchor="ctr"/>
          <a:lstStyle/>
          <a:p>
            <a:endParaRPr lang="ja-JP" altLang="ja-JP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1"/>
          <p:cNvSpPr>
            <a:spLocks noGrp="1" noChangeArrowheads="1"/>
          </p:cNvSpPr>
          <p:nvPr>
            <p:ph type="sldNum" sz="quarter"/>
          </p:nvPr>
        </p:nvSpPr>
        <p:spPr>
          <a:xfrm>
            <a:off x="3894196" y="9498970"/>
            <a:ext cx="2981269" cy="500696"/>
          </a:xfrm>
          <a:noFill/>
          <a:ln>
            <a:miter lim="800000"/>
          </a:ln>
        </p:spPr>
        <p:txBody>
          <a:bodyPr lIns="81482" tIns="40742" rIns="81482" bIns="40742"/>
          <a:lstStyle/>
          <a:p>
            <a:pPr>
              <a:tabLst>
                <a:tab pos="0" algn="l"/>
                <a:tab pos="454793" algn="l"/>
                <a:tab pos="911170" algn="l"/>
                <a:tab pos="1367547" algn="l"/>
                <a:tab pos="1823924" algn="l"/>
                <a:tab pos="2280301" algn="l"/>
                <a:tab pos="2736678" algn="l"/>
                <a:tab pos="3194639" algn="l"/>
                <a:tab pos="3651016" algn="l"/>
                <a:tab pos="4107393" algn="l"/>
                <a:tab pos="4563770" algn="l"/>
                <a:tab pos="5020147" algn="l"/>
                <a:tab pos="5476524" algn="l"/>
                <a:tab pos="5934487" algn="l"/>
                <a:tab pos="6390864" algn="l"/>
                <a:tab pos="6847241" algn="l"/>
                <a:tab pos="7303618" algn="l"/>
                <a:tab pos="7759995" algn="l"/>
                <a:tab pos="8217956" algn="l"/>
                <a:tab pos="8674333" algn="l"/>
                <a:tab pos="9130710" algn="l"/>
              </a:tabLst>
            </a:pPr>
            <a:fld id="{BF3E347A-5602-40B8-A6E0-282252C5005D}" type="slidenum">
              <a:rPr lang="en-US" altLang="ja-JP" smtClean="0"/>
              <a:pPr>
                <a:tabLst>
                  <a:tab pos="0" algn="l"/>
                  <a:tab pos="454793" algn="l"/>
                  <a:tab pos="911170" algn="l"/>
                  <a:tab pos="1367547" algn="l"/>
                  <a:tab pos="1823924" algn="l"/>
                  <a:tab pos="2280301" algn="l"/>
                  <a:tab pos="2736678" algn="l"/>
                  <a:tab pos="3194639" algn="l"/>
                  <a:tab pos="3651016" algn="l"/>
                  <a:tab pos="4107393" algn="l"/>
                  <a:tab pos="4563770" algn="l"/>
                  <a:tab pos="5020147" algn="l"/>
                  <a:tab pos="5476524" algn="l"/>
                  <a:tab pos="5934487" algn="l"/>
                  <a:tab pos="6390864" algn="l"/>
                  <a:tab pos="6847241" algn="l"/>
                  <a:tab pos="7303618" algn="l"/>
                  <a:tab pos="7759995" algn="l"/>
                  <a:tab pos="8217956" algn="l"/>
                  <a:tab pos="8674333" algn="l"/>
                  <a:tab pos="9130710" algn="l"/>
                </a:tabLst>
              </a:pPr>
              <a:t>51</a:t>
            </a:fld>
            <a:endParaRPr lang="en-US" altLang="ja-JP" dirty="0" smtClean="0"/>
          </a:p>
        </p:txBody>
      </p:sp>
      <p:sp>
        <p:nvSpPr>
          <p:cNvPr id="41987" name="Text Box 1"/>
          <p:cNvSpPr txBox="1">
            <a:spLocks noChangeArrowheads="1"/>
          </p:cNvSpPr>
          <p:nvPr/>
        </p:nvSpPr>
        <p:spPr bwMode="auto">
          <a:xfrm>
            <a:off x="4756" y="331158"/>
            <a:ext cx="1584" cy="158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1482" tIns="40742" rIns="81482" bIns="40742" anchor="ctr"/>
          <a:lstStyle/>
          <a:p>
            <a:endParaRPr lang="ja-JP" altLang="en-US"/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body"/>
          </p:nvPr>
        </p:nvSpPr>
        <p:spPr>
          <a:xfrm>
            <a:off x="687864" y="4751862"/>
            <a:ext cx="5494983" cy="4492006"/>
          </a:xfrm>
          <a:noFill/>
          <a:ln/>
        </p:spPr>
        <p:txBody>
          <a:bodyPr wrap="none" anchor="ctr"/>
          <a:lstStyle/>
          <a:p>
            <a:endParaRPr lang="ja-JP" altLang="ja-JP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54793" algn="l"/>
                <a:tab pos="911170" algn="l"/>
                <a:tab pos="1367547" algn="l"/>
                <a:tab pos="1823924" algn="l"/>
                <a:tab pos="2280301" algn="l"/>
                <a:tab pos="2736678" algn="l"/>
                <a:tab pos="3194639" algn="l"/>
                <a:tab pos="3651016" algn="l"/>
                <a:tab pos="4107393" algn="l"/>
                <a:tab pos="4563770" algn="l"/>
                <a:tab pos="5020147" algn="l"/>
                <a:tab pos="5476524" algn="l"/>
                <a:tab pos="5934487" algn="l"/>
                <a:tab pos="6390864" algn="l"/>
                <a:tab pos="6847241" algn="l"/>
                <a:tab pos="7303618" algn="l"/>
                <a:tab pos="7759995" algn="l"/>
                <a:tab pos="8217956" algn="l"/>
                <a:tab pos="8674333" algn="l"/>
                <a:tab pos="9130710" algn="l"/>
              </a:tabLst>
            </a:pPr>
            <a:fld id="{230E93A3-EBA1-4632-8C06-EA91057966DC}" type="slidenum">
              <a:rPr lang="en-US" altLang="ja-JP" smtClean="0"/>
              <a:pPr>
                <a:tabLst>
                  <a:tab pos="0" algn="l"/>
                  <a:tab pos="454793" algn="l"/>
                  <a:tab pos="911170" algn="l"/>
                  <a:tab pos="1367547" algn="l"/>
                  <a:tab pos="1823924" algn="l"/>
                  <a:tab pos="2280301" algn="l"/>
                  <a:tab pos="2736678" algn="l"/>
                  <a:tab pos="3194639" algn="l"/>
                  <a:tab pos="3651016" algn="l"/>
                  <a:tab pos="4107393" algn="l"/>
                  <a:tab pos="4563770" algn="l"/>
                  <a:tab pos="5020147" algn="l"/>
                  <a:tab pos="5476524" algn="l"/>
                  <a:tab pos="5934487" algn="l"/>
                  <a:tab pos="6390864" algn="l"/>
                  <a:tab pos="6847241" algn="l"/>
                  <a:tab pos="7303618" algn="l"/>
                  <a:tab pos="7759995" algn="l"/>
                  <a:tab pos="8217956" algn="l"/>
                  <a:tab pos="8674333" algn="l"/>
                  <a:tab pos="9130710" algn="l"/>
                </a:tabLst>
              </a:pPr>
              <a:t>54</a:t>
            </a:fld>
            <a:endParaRPr lang="en-US" altLang="ja-JP" dirty="0" smtClean="0"/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3891025" y="9497385"/>
            <a:ext cx="2979685" cy="4943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tabLst>
                <a:tab pos="0" algn="l"/>
                <a:tab pos="454793" algn="l"/>
                <a:tab pos="911170" algn="l"/>
                <a:tab pos="1367547" algn="l"/>
                <a:tab pos="1823924" algn="l"/>
                <a:tab pos="2280301" algn="l"/>
                <a:tab pos="2736678" algn="l"/>
                <a:tab pos="3194639" algn="l"/>
                <a:tab pos="3651016" algn="l"/>
                <a:tab pos="4107393" algn="l"/>
                <a:tab pos="4563770" algn="l"/>
                <a:tab pos="5020147" algn="l"/>
                <a:tab pos="5476524" algn="l"/>
                <a:tab pos="5934487" algn="l"/>
                <a:tab pos="6390864" algn="l"/>
                <a:tab pos="6847241" algn="l"/>
                <a:tab pos="7303618" algn="l"/>
                <a:tab pos="7759995" algn="l"/>
                <a:tab pos="8217956" algn="l"/>
                <a:tab pos="8674333" algn="l"/>
                <a:tab pos="9130710" algn="l"/>
              </a:tabLst>
            </a:pPr>
            <a:fld id="{B212B7B7-5E61-44B1-A2D0-61365163666C}" type="slidenum">
              <a:rPr lang="en-US" altLang="ja-JP" sz="1400">
                <a:solidFill>
                  <a:srgbClr val="000000"/>
                </a:solidFill>
                <a:latin typeface="Times New Roman" pitchFamily="16" charset="0"/>
                <a:ea typeface="ＭＳ Ｐ明朝" charset="-128"/>
              </a:rPr>
              <a:pPr algn="r">
                <a:lnSpc>
                  <a:spcPct val="95000"/>
                </a:lnSpc>
                <a:tabLst>
                  <a:tab pos="0" algn="l"/>
                  <a:tab pos="454793" algn="l"/>
                  <a:tab pos="911170" algn="l"/>
                  <a:tab pos="1367547" algn="l"/>
                  <a:tab pos="1823924" algn="l"/>
                  <a:tab pos="2280301" algn="l"/>
                  <a:tab pos="2736678" algn="l"/>
                  <a:tab pos="3194639" algn="l"/>
                  <a:tab pos="3651016" algn="l"/>
                  <a:tab pos="4107393" algn="l"/>
                  <a:tab pos="4563770" algn="l"/>
                  <a:tab pos="5020147" algn="l"/>
                  <a:tab pos="5476524" algn="l"/>
                  <a:tab pos="5934487" algn="l"/>
                  <a:tab pos="6390864" algn="l"/>
                  <a:tab pos="6847241" algn="l"/>
                  <a:tab pos="7303618" algn="l"/>
                  <a:tab pos="7759995" algn="l"/>
                  <a:tab pos="8217956" algn="l"/>
                  <a:tab pos="8674333" algn="l"/>
                  <a:tab pos="9130710" algn="l"/>
                </a:tabLst>
              </a:pPr>
              <a:t>54</a:t>
            </a:fld>
            <a:endParaRPr lang="en-US" altLang="ja-JP" sz="1400" dirty="0">
              <a:solidFill>
                <a:srgbClr val="000000"/>
              </a:solidFill>
              <a:latin typeface="Times New Roman" pitchFamily="16" charset="0"/>
              <a:ea typeface="ＭＳ Ｐ明朝" charset="-128"/>
            </a:endParaRPr>
          </a:p>
        </p:txBody>
      </p:sp>
      <p:sp>
        <p:nvSpPr>
          <p:cNvPr id="55300" name="Text Box 2"/>
          <p:cNvSpPr txBox="1">
            <a:spLocks noChangeArrowheads="1"/>
          </p:cNvSpPr>
          <p:nvPr/>
        </p:nvSpPr>
        <p:spPr bwMode="auto">
          <a:xfrm>
            <a:off x="1006437" y="758968"/>
            <a:ext cx="4861007" cy="374888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942" tIns="46471" rIns="92942" bIns="46471" anchor="ctr"/>
          <a:lstStyle/>
          <a:p>
            <a:endParaRPr lang="ja-JP" altLang="en-US"/>
          </a:p>
        </p:txBody>
      </p:sp>
      <p:sp>
        <p:nvSpPr>
          <p:cNvPr id="55301" name="Rectangle 3"/>
          <p:cNvSpPr>
            <a:spLocks noGrp="1" noChangeArrowheads="1"/>
          </p:cNvSpPr>
          <p:nvPr>
            <p:ph type="body"/>
          </p:nvPr>
        </p:nvSpPr>
        <p:spPr>
          <a:xfrm>
            <a:off x="687864" y="4750277"/>
            <a:ext cx="5488644" cy="4487253"/>
          </a:xfrm>
          <a:noFill/>
          <a:ln/>
        </p:spPr>
        <p:txBody>
          <a:bodyPr wrap="none" anchor="ctr"/>
          <a:lstStyle/>
          <a:p>
            <a:endParaRPr lang="ja-JP" altLang="ja-JP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0B872-A301-40BA-814E-4A6AED6FB428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E9D62-3B74-4994-9022-FB57CD858240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296150" y="301625"/>
            <a:ext cx="2263775" cy="644207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0512" cy="644207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93F88-418D-4338-8A6C-FB767D26B246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031" y="141744"/>
            <a:ext cx="9065562" cy="1580182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96D07-A690-4D5D-AE93-9EABD0206F59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F6FC8-4C03-4CB8-8103-D67DE074EEE5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1350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106988" y="1768475"/>
            <a:ext cx="4452937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BEBAC-B1DE-455A-B65C-DF5F3098DAFB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5A5DA-BDA0-462B-BD55-D60A8D3ECB15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097B4-B9C4-42D8-81BC-7C1A12C6007C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2B5E6-DBB1-4139-A2C2-EB25474DCE26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BA595-BC0E-46B5-8A04-C2D34AE7592D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14D20-3EA5-4936-95BC-F51EED222901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56687" cy="1247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GB" smtClean="0"/>
              <a:t>タイトルテキストの書式を編集するにはクリックします。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56687" cy="4975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GB" smtClean="0"/>
              <a:t>アウトラインテキストの書式を編集するにはクリックします。</a:t>
            </a:r>
          </a:p>
          <a:p>
            <a:pPr lvl="1"/>
            <a:r>
              <a:rPr lang="en-GB" altLang="ja-JP" smtClean="0"/>
              <a:t>2</a:t>
            </a:r>
            <a:r>
              <a:rPr lang="ja-JP" altLang="en-GB" smtClean="0"/>
              <a:t>レベル目のアウトライン</a:t>
            </a:r>
          </a:p>
          <a:p>
            <a:pPr lvl="2"/>
            <a:r>
              <a:rPr lang="en-GB" altLang="ja-JP" smtClean="0"/>
              <a:t>3</a:t>
            </a:r>
            <a:r>
              <a:rPr lang="ja-JP" altLang="en-GB" smtClean="0"/>
              <a:t>レベル目のアウトライン</a:t>
            </a:r>
          </a:p>
          <a:p>
            <a:pPr lvl="3"/>
            <a:r>
              <a:rPr lang="en-GB" altLang="ja-JP" smtClean="0"/>
              <a:t>4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5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6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7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8</a:t>
            </a:r>
            <a:r>
              <a:rPr lang="ja-JP" altLang="en-GB" smtClean="0"/>
              <a:t>レベル目のアウトライン</a:t>
            </a:r>
          </a:p>
          <a:p>
            <a:pPr lvl="4"/>
            <a:r>
              <a:rPr lang="en-GB" altLang="ja-JP" smtClean="0"/>
              <a:t>9</a:t>
            </a:r>
            <a:r>
              <a:rPr lang="ja-JP" altLang="en-GB" smtClean="0"/>
              <a:t>レベル目のアウトライン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03238" y="6886575"/>
            <a:ext cx="2341562" cy="514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448050" y="6886575"/>
            <a:ext cx="3189288" cy="514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33625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ＭＳ Ｐ明朝" charset="-128"/>
              </a:defRPr>
            </a:lvl1pPr>
          </a:lstStyle>
          <a:p>
            <a:pPr>
              <a:defRPr/>
            </a:pPr>
            <a:fld id="{7BA5625F-CA76-49DB-9E84-1486A482C8DA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ＭＳ Ｐゴシック" charset="-128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ＭＳ Ｐゴシック" charset="-128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ＭＳ Ｐゴシック" charset="-128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ＭＳ Ｐゴシック" charset="-128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ＭＳ Ｐゴシック" charset="-128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ＭＳ Ｐゴシック" charset="-128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ＭＳ Ｐゴシック" charset="-128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://www.vstone.co.jp/robotshop/index.php?main_page=product_info&amp;cPath=70_382&amp;products_id=4409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www.vstone.co.jp/robotshop/index.php?main_page=product_info&amp;cPath=70_347&amp;products_id=4244" TargetMode="Externa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robotisproshop.cart.fc2.com/ca40/183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タイトル 1"/>
          <p:cNvSpPr>
            <a:spLocks noGrp="1"/>
          </p:cNvSpPr>
          <p:nvPr>
            <p:ph type="title"/>
          </p:nvPr>
        </p:nvSpPr>
        <p:spPr>
          <a:xfrm>
            <a:off x="287338" y="251445"/>
            <a:ext cx="9066212" cy="1579563"/>
          </a:xfrm>
        </p:spPr>
        <p:txBody>
          <a:bodyPr/>
          <a:lstStyle/>
          <a:p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ＫＯＦ２０１</a:t>
            </a:r>
            <a:r>
              <a:rPr kumimoji="1" lang="en-US" altLang="ja-JP" dirty="0" smtClean="0"/>
              <a:t>4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 smtClean="0"/>
          </a:p>
        </p:txBody>
      </p:sp>
      <p:sp>
        <p:nvSpPr>
          <p:cNvPr id="3" name="タイトル 1"/>
          <p:cNvSpPr txBox="1">
            <a:spLocks/>
          </p:cNvSpPr>
          <p:nvPr/>
        </p:nvSpPr>
        <p:spPr bwMode="auto">
          <a:xfrm>
            <a:off x="503808" y="1331565"/>
            <a:ext cx="9066212" cy="1938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kumimoji="1" lang="ja-JP" altLang="en-US" sz="44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ホビーロボット最前線</a:t>
            </a:r>
            <a:endParaRPr kumimoji="1" lang="en-US" altLang="ja-JP" sz="4400" kern="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ctr" eaLnBrk="0">
              <a:defRPr/>
            </a:pPr>
            <a:r>
              <a:rPr kumimoji="1" lang="en-US" altLang="ja-JP" sz="44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/>
            </a:r>
            <a:br>
              <a:rPr kumimoji="1" lang="en-US" altLang="ja-JP" sz="44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endParaRPr kumimoji="1" lang="ja-JP" altLang="en-US" sz="4400" kern="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183813" y="2339677"/>
            <a:ext cx="7786106" cy="238219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ja-JP" altLang="en-US" sz="8000" b="1" dirty="0" smtClean="0">
                <a:ln w="11430"/>
                <a:solidFill>
                  <a:srgbClr val="FF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ついに来た？　</a:t>
            </a:r>
            <a:endParaRPr lang="en-US" altLang="ja-JP" sz="8000" b="1" dirty="0" smtClean="0">
              <a:ln w="11430"/>
              <a:solidFill>
                <a:srgbClr val="FF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altLang="ja-JP" sz="8000" b="1" dirty="0" smtClean="0">
                <a:ln w="11430"/>
                <a:solidFill>
                  <a:srgbClr val="FF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r>
              <a:rPr lang="ja-JP" altLang="en-US" sz="8000" b="1" dirty="0" smtClean="0">
                <a:ln w="11430"/>
                <a:solidFill>
                  <a:srgbClr val="FF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度目のブーム？</a:t>
            </a:r>
            <a:endParaRPr lang="ja-JP" altLang="en-US" sz="8000" b="1" dirty="0">
              <a:ln w="11430"/>
              <a:solidFill>
                <a:srgbClr val="FF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フローチャート : 代替処理 4"/>
          <p:cNvSpPr>
            <a:spLocks noChangeArrowheads="1"/>
          </p:cNvSpPr>
          <p:nvPr/>
        </p:nvSpPr>
        <p:spPr bwMode="auto">
          <a:xfrm>
            <a:off x="2520032" y="5075981"/>
            <a:ext cx="4679380" cy="864096"/>
          </a:xfrm>
          <a:prstGeom prst="flowChartAlternateProcess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kumimoji="1" lang="ja-JP" altLang="en-US" sz="4000" dirty="0" smtClean="0">
                <a:solidFill>
                  <a:schemeClr val="tx1"/>
                </a:solidFill>
              </a:rPr>
              <a:t>黒船襲来？</a:t>
            </a:r>
            <a:endParaRPr kumimoji="1" lang="ja-JP" altLang="en-US" sz="4000" dirty="0">
              <a:solidFill>
                <a:schemeClr val="tx1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320232" y="6732588"/>
            <a:ext cx="5544940" cy="754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ja-JP" altLang="en-US" sz="4400" dirty="0" smtClean="0">
                <a:solidFill>
                  <a:srgbClr val="000000"/>
                </a:solidFill>
              </a:rPr>
              <a:t>うじ／</a:t>
            </a:r>
            <a:r>
              <a:rPr lang="en-US" sz="4400" dirty="0" err="1" smtClean="0">
                <a:solidFill>
                  <a:srgbClr val="000000"/>
                </a:solidFill>
              </a:rPr>
              <a:t>やまだ</a:t>
            </a:r>
            <a:r>
              <a:rPr lang="en-US" sz="4400" dirty="0">
                <a:solidFill>
                  <a:srgbClr val="000000"/>
                </a:solidFill>
              </a:rPr>
              <a:t>　</a:t>
            </a:r>
            <a:r>
              <a:rPr lang="en-US" sz="4400" dirty="0" err="1">
                <a:solidFill>
                  <a:srgbClr val="000000"/>
                </a:solidFill>
              </a:rPr>
              <a:t>はるひろ</a:t>
            </a:r>
            <a:endParaRPr lang="en-US" sz="4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>
            <a:spLocks noChangeArrowheads="1"/>
          </p:cNvSpPr>
          <p:nvPr/>
        </p:nvSpPr>
        <p:spPr bwMode="auto">
          <a:xfrm>
            <a:off x="179388" y="84138"/>
            <a:ext cx="7380287" cy="7475537"/>
          </a:xfrm>
          <a:prstGeom prst="rect">
            <a:avLst/>
          </a:prstGeom>
          <a:solidFill>
            <a:srgbClr val="008080"/>
          </a:solidFill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Font typeface="Times New Roman" pitchFamily="16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4000" dirty="0" err="1">
                <a:solidFill>
                  <a:srgbClr val="000000"/>
                </a:solidFill>
              </a:rPr>
              <a:t>ロボット周期説</a:t>
            </a:r>
            <a:endParaRPr lang="en-US" sz="4000" dirty="0">
              <a:solidFill>
                <a:srgbClr val="000000"/>
              </a:solidFill>
            </a:endParaRPr>
          </a:p>
          <a:p>
            <a:pPr marL="730250" lvl="1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aseline="-1000" dirty="0">
                <a:solidFill>
                  <a:srgbClr val="FFFFFF"/>
                </a:solidFill>
              </a:rPr>
              <a:t>映画メトロポリス</a:t>
            </a:r>
            <a:r>
              <a:rPr lang="en-US" altLang="ja-JP" sz="2400" baseline="-1000" dirty="0">
                <a:solidFill>
                  <a:srgbClr val="FFFFFF"/>
                </a:solidFill>
              </a:rPr>
              <a:t>1927</a:t>
            </a:r>
            <a:br>
              <a:rPr lang="en-US" altLang="ja-JP" sz="2400" baseline="-1000" dirty="0">
                <a:solidFill>
                  <a:srgbClr val="FFFFFF"/>
                </a:solidFill>
              </a:rPr>
            </a:br>
            <a:endParaRPr lang="en-US" altLang="ja-JP" sz="2400" baseline="-1000" dirty="0">
              <a:solidFill>
                <a:srgbClr val="FFFFFF"/>
              </a:solidFill>
            </a:endParaRPr>
          </a:p>
          <a:p>
            <a:pPr marL="730250" lvl="1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aseline="-1000" dirty="0" err="1">
                <a:solidFill>
                  <a:srgbClr val="FFFFFF"/>
                </a:solidFill>
              </a:rPr>
              <a:t>冷戦競争</a:t>
            </a:r>
            <a:r>
              <a:rPr lang="en-US" sz="2400" baseline="-1000" dirty="0">
                <a:solidFill>
                  <a:srgbClr val="FFFFFF"/>
                </a:solidFill>
              </a:rPr>
              <a:t>　</a:t>
            </a:r>
          </a:p>
          <a:p>
            <a:pPr marL="730250" lvl="1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aseline="-1000" dirty="0">
                <a:solidFill>
                  <a:srgbClr val="FFFFFF"/>
                </a:solidFill>
              </a:rPr>
              <a:t>スプートニク</a:t>
            </a:r>
            <a:r>
              <a:rPr lang="en-US" altLang="ja-JP" sz="2400" baseline="-1000" dirty="0">
                <a:solidFill>
                  <a:srgbClr val="FFFFFF"/>
                </a:solidFill>
              </a:rPr>
              <a:t>1957</a:t>
            </a:r>
          </a:p>
          <a:p>
            <a:pPr marL="730250" lvl="1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aseline="-1000" dirty="0">
                <a:solidFill>
                  <a:srgbClr val="FFFFFF"/>
                </a:solidFill>
              </a:rPr>
              <a:t>新幹線開通１９６５</a:t>
            </a:r>
          </a:p>
          <a:p>
            <a:pPr marL="730250" lvl="1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aseline="-1000" dirty="0">
                <a:solidFill>
                  <a:srgbClr val="FFFFFF"/>
                </a:solidFill>
              </a:rPr>
              <a:t>オイルショック①</a:t>
            </a:r>
            <a:r>
              <a:rPr lang="en-US" altLang="ja-JP" sz="2400" baseline="-1000" dirty="0">
                <a:solidFill>
                  <a:srgbClr val="FFFFFF"/>
                </a:solidFill>
              </a:rPr>
              <a:t>1970</a:t>
            </a:r>
          </a:p>
          <a:p>
            <a:pPr marL="730250" lvl="1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aseline="-1000" dirty="0">
                <a:solidFill>
                  <a:srgbClr val="FFFFFF"/>
                </a:solidFill>
              </a:rPr>
              <a:t>沖縄海洋博</a:t>
            </a:r>
            <a:r>
              <a:rPr lang="en-US" altLang="ja-JP" sz="2400" baseline="-1000" dirty="0">
                <a:solidFill>
                  <a:srgbClr val="FFFFFF"/>
                </a:solidFill>
              </a:rPr>
              <a:t>1975</a:t>
            </a:r>
          </a:p>
          <a:p>
            <a:pPr marL="730250" lvl="1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aseline="-1000" dirty="0">
                <a:solidFill>
                  <a:srgbClr val="FFFFFF"/>
                </a:solidFill>
              </a:rPr>
              <a:t>産業ロボット元年</a:t>
            </a:r>
            <a:r>
              <a:rPr lang="en-US" altLang="ja-JP" sz="2400" baseline="-1000" dirty="0">
                <a:solidFill>
                  <a:srgbClr val="FFFFFF"/>
                </a:solidFill>
              </a:rPr>
              <a:t>1980	</a:t>
            </a:r>
          </a:p>
          <a:p>
            <a:pPr marL="730250" lvl="1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aseline="-1000" dirty="0">
                <a:solidFill>
                  <a:srgbClr val="FFFFFF"/>
                </a:solidFill>
              </a:rPr>
              <a:t>つくば科学博１９８５</a:t>
            </a:r>
          </a:p>
          <a:p>
            <a:pPr marL="730250" lvl="1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aseline="-1000" dirty="0">
                <a:solidFill>
                  <a:srgbClr val="FFFFFF"/>
                </a:solidFill>
              </a:rPr>
              <a:t>花の博覧会１９９０</a:t>
            </a:r>
          </a:p>
          <a:p>
            <a:pPr marL="730250" lvl="1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aseline="-1000" dirty="0">
                <a:solidFill>
                  <a:srgbClr val="FFFFFF"/>
                </a:solidFill>
              </a:rPr>
              <a:t>本田</a:t>
            </a:r>
            <a:r>
              <a:rPr lang="en-US" altLang="ja-JP" sz="2400" baseline="-1000" dirty="0">
                <a:solidFill>
                  <a:srgbClr val="FFFFFF"/>
                </a:solidFill>
              </a:rPr>
              <a:t>P2</a:t>
            </a:r>
            <a:r>
              <a:rPr lang="en-US" sz="2400" baseline="-1000" dirty="0">
                <a:solidFill>
                  <a:srgbClr val="FFFFFF"/>
                </a:solidFill>
              </a:rPr>
              <a:t>公開　</a:t>
            </a:r>
            <a:r>
              <a:rPr lang="en-US" altLang="ja-JP" sz="2400" baseline="-1000" dirty="0">
                <a:solidFill>
                  <a:srgbClr val="FFFFFF"/>
                </a:solidFill>
              </a:rPr>
              <a:t>1997</a:t>
            </a:r>
          </a:p>
          <a:p>
            <a:pPr marL="730250" lvl="1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ja-JP" sz="2400" baseline="-1000" dirty="0">
                <a:solidFill>
                  <a:srgbClr val="FFFFFF"/>
                </a:solidFill>
              </a:rPr>
              <a:t>AIBO</a:t>
            </a:r>
            <a:r>
              <a:rPr lang="en-US" sz="2400" baseline="-1000" dirty="0">
                <a:solidFill>
                  <a:srgbClr val="FFFFFF"/>
                </a:solidFill>
              </a:rPr>
              <a:t>　１９９９               </a:t>
            </a:r>
          </a:p>
          <a:p>
            <a:pPr marL="730250" lvl="1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aseline="-1000" dirty="0">
                <a:solidFill>
                  <a:srgbClr val="FFFFFF"/>
                </a:solidFill>
              </a:rPr>
              <a:t>　</a:t>
            </a:r>
            <a:r>
              <a:rPr lang="en-US" sz="2400" baseline="-1000" dirty="0" err="1">
                <a:solidFill>
                  <a:srgbClr val="FFFFFF"/>
                </a:solidFill>
              </a:rPr>
              <a:t>愛知窮博</a:t>
            </a:r>
            <a:r>
              <a:rPr lang="en-US" sz="2400" baseline="-1000" dirty="0">
                <a:solidFill>
                  <a:srgbClr val="FFFFFF"/>
                </a:solidFill>
              </a:rPr>
              <a:t>　</a:t>
            </a:r>
            <a:r>
              <a:rPr lang="en-US" altLang="ja-JP" sz="2400" baseline="-1000" dirty="0" smtClean="0">
                <a:solidFill>
                  <a:srgbClr val="FFFFFF"/>
                </a:solidFill>
              </a:rPr>
              <a:t>2005</a:t>
            </a:r>
          </a:p>
          <a:p>
            <a:pPr marL="1130300" lvl="2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ja-JP" altLang="en-US" sz="2400" baseline="-1000" dirty="0" smtClean="0">
                <a:solidFill>
                  <a:srgbClr val="FFFFFF"/>
                </a:solidFill>
              </a:rPr>
              <a:t>　</a:t>
            </a:r>
            <a:r>
              <a:rPr lang="en-US" altLang="ja-JP" sz="2400" baseline="-1000" dirty="0">
                <a:solidFill>
                  <a:srgbClr val="FFFFFF"/>
                </a:solidFill>
              </a:rPr>
              <a:t/>
            </a:r>
            <a:br>
              <a:rPr lang="en-US" altLang="ja-JP" sz="2400" baseline="-1000" dirty="0">
                <a:solidFill>
                  <a:srgbClr val="FFFFFF"/>
                </a:solidFill>
              </a:rPr>
            </a:br>
            <a:r>
              <a:rPr lang="en-US" sz="2400" baseline="-1000" dirty="0">
                <a:solidFill>
                  <a:srgbClr val="FFFFFF"/>
                </a:solidFill>
              </a:rPr>
              <a:t>　　　エヴァンゲリオン</a:t>
            </a:r>
            <a:r>
              <a:rPr lang="en-US" altLang="ja-JP" sz="2400" baseline="-1000" dirty="0" smtClean="0">
                <a:solidFill>
                  <a:srgbClr val="FFFFFF"/>
                </a:solidFill>
              </a:rPr>
              <a:t>2015</a:t>
            </a:r>
            <a:br>
              <a:rPr lang="en-US" altLang="ja-JP" sz="2400" baseline="-1000" dirty="0" smtClean="0">
                <a:solidFill>
                  <a:srgbClr val="FFFFFF"/>
                </a:solidFill>
              </a:rPr>
            </a:br>
            <a:r>
              <a:rPr lang="ja-JP" altLang="en-US" sz="2400" baseline="-1000" dirty="0" smtClean="0">
                <a:solidFill>
                  <a:srgbClr val="FFFFFF"/>
                </a:solidFill>
              </a:rPr>
              <a:t>　　　ガンダム</a:t>
            </a:r>
            <a:r>
              <a:rPr lang="en-US" altLang="ja-JP" sz="2400" baseline="-1000" dirty="0" smtClean="0">
                <a:solidFill>
                  <a:srgbClr val="FFFFFF"/>
                </a:solidFill>
              </a:rPr>
              <a:t>40</a:t>
            </a:r>
            <a:r>
              <a:rPr lang="ja-JP" altLang="en-US" sz="2400" baseline="-1000" dirty="0" smtClean="0">
                <a:solidFill>
                  <a:srgbClr val="FFFFFF"/>
                </a:solidFill>
              </a:rPr>
              <a:t>周年　＝２０１９</a:t>
            </a:r>
            <a:r>
              <a:rPr lang="en-US" altLang="ja-JP" sz="2400" baseline="-1000" dirty="0">
                <a:solidFill>
                  <a:srgbClr val="FFFFFF"/>
                </a:solidFill>
              </a:rPr>
              <a:t/>
            </a:r>
            <a:br>
              <a:rPr lang="en-US" altLang="ja-JP" sz="2400" baseline="-1000" dirty="0">
                <a:solidFill>
                  <a:srgbClr val="FFFFFF"/>
                </a:solidFill>
              </a:rPr>
            </a:br>
            <a:endParaRPr lang="en-US" altLang="ja-JP" sz="2400" baseline="-1000" dirty="0">
              <a:solidFill>
                <a:srgbClr val="FFFFFF"/>
              </a:solidFill>
            </a:endParaRPr>
          </a:p>
          <a:p>
            <a:pPr marL="730250" lvl="1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aseline="-1000" dirty="0">
                <a:solidFill>
                  <a:srgbClr val="FFFFFF"/>
                </a:solidFill>
              </a:rPr>
              <a:t>　</a:t>
            </a:r>
            <a:r>
              <a:rPr lang="en-US" sz="2400" baseline="-1000" dirty="0" err="1">
                <a:solidFill>
                  <a:srgbClr val="FFFFFF"/>
                </a:solidFill>
              </a:rPr>
              <a:t>何か</a:t>
            </a:r>
            <a:r>
              <a:rPr lang="en-US" sz="2400" baseline="-1000" dirty="0">
                <a:solidFill>
                  <a:srgbClr val="FFFFFF"/>
                </a:solidFill>
              </a:rPr>
              <a:t>？</a:t>
            </a:r>
            <a:r>
              <a:rPr lang="en-US" sz="2400" baseline="-1000" dirty="0" smtClean="0">
                <a:solidFill>
                  <a:srgbClr val="FFFFFF"/>
                </a:solidFill>
              </a:rPr>
              <a:t>２０２０</a:t>
            </a:r>
            <a:r>
              <a:rPr lang="ja-JP" altLang="en-US" sz="2400" baseline="-1000" dirty="0" smtClean="0">
                <a:solidFill>
                  <a:srgbClr val="FFFFFF"/>
                </a:solidFill>
              </a:rPr>
              <a:t>＝東京オリンピック　</a:t>
            </a:r>
            <a:r>
              <a:rPr lang="en-US" altLang="ja-JP" sz="2400" baseline="-1000" dirty="0">
                <a:solidFill>
                  <a:srgbClr val="FFFFFF"/>
                </a:solidFill>
              </a:rPr>
              <a:t/>
            </a:r>
            <a:br>
              <a:rPr lang="en-US" altLang="ja-JP" sz="2400" baseline="-1000" dirty="0">
                <a:solidFill>
                  <a:srgbClr val="FFFFFF"/>
                </a:solidFill>
              </a:rPr>
            </a:br>
            <a:r>
              <a:rPr lang="en-US" altLang="ja-JP" sz="2400" baseline="-1000" dirty="0">
                <a:solidFill>
                  <a:srgbClr val="FFFFFF"/>
                </a:solidFill>
              </a:rPr>
              <a:t>                               </a:t>
            </a:r>
          </a:p>
          <a:p>
            <a:pPr marL="730250" lvl="1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aseline="-1000" dirty="0">
                <a:solidFill>
                  <a:srgbClr val="FFFFFF"/>
                </a:solidFill>
              </a:rPr>
              <a:t>　ロボカップ</a:t>
            </a:r>
            <a:r>
              <a:rPr lang="en-US" altLang="ja-JP" sz="2400" baseline="-1000" dirty="0">
                <a:solidFill>
                  <a:srgbClr val="FFFFFF"/>
                </a:solidFill>
              </a:rPr>
              <a:t>2050</a:t>
            </a:r>
            <a:r>
              <a:rPr lang="en-US" sz="2400" baseline="-1000" dirty="0">
                <a:solidFill>
                  <a:srgbClr val="FFFFFF"/>
                </a:solidFill>
              </a:rPr>
              <a:t>！！</a:t>
            </a:r>
          </a:p>
        </p:txBody>
      </p:sp>
      <p:grpSp>
        <p:nvGrpSpPr>
          <p:cNvPr id="8195" name="Group 2"/>
          <p:cNvGrpSpPr>
            <a:grpSpLocks/>
          </p:cNvGrpSpPr>
          <p:nvPr/>
        </p:nvGrpSpPr>
        <p:grpSpPr bwMode="auto">
          <a:xfrm>
            <a:off x="5149850" y="612775"/>
            <a:ext cx="2698750" cy="1184275"/>
            <a:chOff x="3244" y="386"/>
            <a:chExt cx="1700" cy="746"/>
          </a:xfrm>
        </p:grpSpPr>
        <p:sp>
          <p:nvSpPr>
            <p:cNvPr id="8236" name="Line 3"/>
            <p:cNvSpPr>
              <a:spLocks noChangeShapeType="1"/>
            </p:cNvSpPr>
            <p:nvPr/>
          </p:nvSpPr>
          <p:spPr bwMode="auto">
            <a:xfrm>
              <a:off x="3244" y="721"/>
              <a:ext cx="1133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237" name="AutoShape 4"/>
            <p:cNvSpPr>
              <a:spLocks noChangeArrowheads="1"/>
            </p:cNvSpPr>
            <p:nvPr/>
          </p:nvSpPr>
          <p:spPr bwMode="auto">
            <a:xfrm>
              <a:off x="3245" y="386"/>
              <a:ext cx="906" cy="187"/>
            </a:xfrm>
            <a:prstGeom prst="roundRect">
              <a:avLst>
                <a:gd name="adj" fmla="val 537"/>
              </a:avLst>
            </a:prstGeom>
            <a:solidFill>
              <a:srgbClr val="3DEB3D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38" name="AutoShape 5"/>
            <p:cNvSpPr>
              <a:spLocks noChangeArrowheads="1"/>
            </p:cNvSpPr>
            <p:nvPr/>
          </p:nvSpPr>
          <p:spPr bwMode="auto">
            <a:xfrm>
              <a:off x="3245" y="573"/>
              <a:ext cx="1700" cy="186"/>
            </a:xfrm>
            <a:prstGeom prst="roundRect">
              <a:avLst>
                <a:gd name="adj" fmla="val 537"/>
              </a:avLst>
            </a:prstGeom>
            <a:solidFill>
              <a:srgbClr val="FF66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39" name="AutoShape 6"/>
            <p:cNvSpPr>
              <a:spLocks noChangeArrowheads="1"/>
            </p:cNvSpPr>
            <p:nvPr/>
          </p:nvSpPr>
          <p:spPr bwMode="auto">
            <a:xfrm>
              <a:off x="3245" y="758"/>
              <a:ext cx="906" cy="187"/>
            </a:xfrm>
            <a:prstGeom prst="roundRect">
              <a:avLst>
                <a:gd name="adj" fmla="val 537"/>
              </a:avLst>
            </a:prstGeom>
            <a:solidFill>
              <a:srgbClr val="FFD32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40" name="AutoShape 7"/>
            <p:cNvSpPr>
              <a:spLocks noChangeArrowheads="1"/>
            </p:cNvSpPr>
            <p:nvPr/>
          </p:nvSpPr>
          <p:spPr bwMode="auto">
            <a:xfrm>
              <a:off x="3245" y="946"/>
              <a:ext cx="454" cy="187"/>
            </a:xfrm>
            <a:prstGeom prst="roundRect">
              <a:avLst>
                <a:gd name="adj" fmla="val 537"/>
              </a:avLst>
            </a:prstGeom>
            <a:solidFill>
              <a:srgbClr val="99CC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8196" name="Group 8"/>
          <p:cNvGrpSpPr>
            <a:grpSpLocks/>
          </p:cNvGrpSpPr>
          <p:nvPr/>
        </p:nvGrpSpPr>
        <p:grpSpPr bwMode="auto">
          <a:xfrm>
            <a:off x="5151438" y="1800225"/>
            <a:ext cx="2697162" cy="1252538"/>
            <a:chOff x="3245" y="1134"/>
            <a:chExt cx="1699" cy="789"/>
          </a:xfrm>
        </p:grpSpPr>
        <p:sp>
          <p:nvSpPr>
            <p:cNvPr id="8231" name="Line 9"/>
            <p:cNvSpPr>
              <a:spLocks noChangeShapeType="1"/>
            </p:cNvSpPr>
            <p:nvPr/>
          </p:nvSpPr>
          <p:spPr bwMode="auto">
            <a:xfrm>
              <a:off x="3245" y="1488"/>
              <a:ext cx="1133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232" name="AutoShape 10"/>
            <p:cNvSpPr>
              <a:spLocks noChangeArrowheads="1"/>
            </p:cNvSpPr>
            <p:nvPr/>
          </p:nvSpPr>
          <p:spPr bwMode="auto">
            <a:xfrm>
              <a:off x="3245" y="1134"/>
              <a:ext cx="906" cy="198"/>
            </a:xfrm>
            <a:prstGeom prst="roundRect">
              <a:avLst>
                <a:gd name="adj" fmla="val 505"/>
              </a:avLst>
            </a:prstGeom>
            <a:solidFill>
              <a:srgbClr val="3DEB3D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33" name="AutoShape 11"/>
            <p:cNvSpPr>
              <a:spLocks noChangeArrowheads="1"/>
            </p:cNvSpPr>
            <p:nvPr/>
          </p:nvSpPr>
          <p:spPr bwMode="auto">
            <a:xfrm>
              <a:off x="3245" y="1332"/>
              <a:ext cx="1700" cy="198"/>
            </a:xfrm>
            <a:prstGeom prst="roundRect">
              <a:avLst>
                <a:gd name="adj" fmla="val 505"/>
              </a:avLst>
            </a:prstGeom>
            <a:solidFill>
              <a:srgbClr val="FF66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34" name="AutoShape 12"/>
            <p:cNvSpPr>
              <a:spLocks noChangeArrowheads="1"/>
            </p:cNvSpPr>
            <p:nvPr/>
          </p:nvSpPr>
          <p:spPr bwMode="auto">
            <a:xfrm>
              <a:off x="3245" y="1528"/>
              <a:ext cx="906" cy="198"/>
            </a:xfrm>
            <a:prstGeom prst="roundRect">
              <a:avLst>
                <a:gd name="adj" fmla="val 505"/>
              </a:avLst>
            </a:prstGeom>
            <a:solidFill>
              <a:srgbClr val="FFD32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35" name="AutoShape 13"/>
            <p:cNvSpPr>
              <a:spLocks noChangeArrowheads="1"/>
            </p:cNvSpPr>
            <p:nvPr/>
          </p:nvSpPr>
          <p:spPr bwMode="auto">
            <a:xfrm>
              <a:off x="3245" y="1726"/>
              <a:ext cx="454" cy="198"/>
            </a:xfrm>
            <a:prstGeom prst="roundRect">
              <a:avLst>
                <a:gd name="adj" fmla="val 505"/>
              </a:avLst>
            </a:prstGeom>
            <a:solidFill>
              <a:srgbClr val="99CC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8197" name="Group 14"/>
          <p:cNvGrpSpPr>
            <a:grpSpLocks/>
          </p:cNvGrpSpPr>
          <p:nvPr/>
        </p:nvGrpSpPr>
        <p:grpSpPr bwMode="auto">
          <a:xfrm>
            <a:off x="5151438" y="4140200"/>
            <a:ext cx="2697162" cy="1257300"/>
            <a:chOff x="3245" y="2608"/>
            <a:chExt cx="1699" cy="792"/>
          </a:xfrm>
        </p:grpSpPr>
        <p:sp>
          <p:nvSpPr>
            <p:cNvPr id="8226" name="Line 15"/>
            <p:cNvSpPr>
              <a:spLocks noChangeShapeType="1"/>
            </p:cNvSpPr>
            <p:nvPr/>
          </p:nvSpPr>
          <p:spPr bwMode="auto">
            <a:xfrm>
              <a:off x="3245" y="2964"/>
              <a:ext cx="1133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227" name="AutoShape 16"/>
            <p:cNvSpPr>
              <a:spLocks noChangeArrowheads="1"/>
            </p:cNvSpPr>
            <p:nvPr/>
          </p:nvSpPr>
          <p:spPr bwMode="auto">
            <a:xfrm>
              <a:off x="3245" y="2608"/>
              <a:ext cx="906" cy="198"/>
            </a:xfrm>
            <a:prstGeom prst="roundRect">
              <a:avLst>
                <a:gd name="adj" fmla="val 505"/>
              </a:avLst>
            </a:prstGeom>
            <a:solidFill>
              <a:srgbClr val="3DEB3D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28" name="AutoShape 17"/>
            <p:cNvSpPr>
              <a:spLocks noChangeArrowheads="1"/>
            </p:cNvSpPr>
            <p:nvPr/>
          </p:nvSpPr>
          <p:spPr bwMode="auto">
            <a:xfrm>
              <a:off x="3245" y="2807"/>
              <a:ext cx="1700" cy="198"/>
            </a:xfrm>
            <a:prstGeom prst="roundRect">
              <a:avLst>
                <a:gd name="adj" fmla="val 505"/>
              </a:avLst>
            </a:prstGeom>
            <a:solidFill>
              <a:srgbClr val="FF66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29" name="AutoShape 18"/>
            <p:cNvSpPr>
              <a:spLocks noChangeArrowheads="1"/>
            </p:cNvSpPr>
            <p:nvPr/>
          </p:nvSpPr>
          <p:spPr bwMode="auto">
            <a:xfrm>
              <a:off x="3245" y="3004"/>
              <a:ext cx="906" cy="198"/>
            </a:xfrm>
            <a:prstGeom prst="roundRect">
              <a:avLst>
                <a:gd name="adj" fmla="val 505"/>
              </a:avLst>
            </a:prstGeom>
            <a:solidFill>
              <a:srgbClr val="FFD32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30" name="AutoShape 19"/>
            <p:cNvSpPr>
              <a:spLocks noChangeArrowheads="1"/>
            </p:cNvSpPr>
            <p:nvPr/>
          </p:nvSpPr>
          <p:spPr bwMode="auto">
            <a:xfrm>
              <a:off x="3245" y="3202"/>
              <a:ext cx="454" cy="199"/>
            </a:xfrm>
            <a:prstGeom prst="roundRect">
              <a:avLst>
                <a:gd name="adj" fmla="val 505"/>
              </a:avLst>
            </a:prstGeom>
            <a:solidFill>
              <a:srgbClr val="99CC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8198" name="Group 20"/>
          <p:cNvGrpSpPr>
            <a:grpSpLocks/>
          </p:cNvGrpSpPr>
          <p:nvPr/>
        </p:nvGrpSpPr>
        <p:grpSpPr bwMode="auto">
          <a:xfrm>
            <a:off x="5151438" y="5400675"/>
            <a:ext cx="2697162" cy="1252538"/>
            <a:chOff x="3245" y="3402"/>
            <a:chExt cx="1699" cy="789"/>
          </a:xfrm>
        </p:grpSpPr>
        <p:sp>
          <p:nvSpPr>
            <p:cNvPr id="8221" name="Line 21"/>
            <p:cNvSpPr>
              <a:spLocks noChangeShapeType="1"/>
            </p:cNvSpPr>
            <p:nvPr/>
          </p:nvSpPr>
          <p:spPr bwMode="auto">
            <a:xfrm>
              <a:off x="3245" y="3756"/>
              <a:ext cx="1133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222" name="AutoShape 22"/>
            <p:cNvSpPr>
              <a:spLocks noChangeArrowheads="1"/>
            </p:cNvSpPr>
            <p:nvPr/>
          </p:nvSpPr>
          <p:spPr bwMode="auto">
            <a:xfrm>
              <a:off x="3245" y="3402"/>
              <a:ext cx="906" cy="198"/>
            </a:xfrm>
            <a:prstGeom prst="roundRect">
              <a:avLst>
                <a:gd name="adj" fmla="val 505"/>
              </a:avLst>
            </a:prstGeom>
            <a:solidFill>
              <a:srgbClr val="3DEB3D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23" name="AutoShape 23"/>
            <p:cNvSpPr>
              <a:spLocks noChangeArrowheads="1"/>
            </p:cNvSpPr>
            <p:nvPr/>
          </p:nvSpPr>
          <p:spPr bwMode="auto">
            <a:xfrm>
              <a:off x="3245" y="3600"/>
              <a:ext cx="1700" cy="198"/>
            </a:xfrm>
            <a:prstGeom prst="roundRect">
              <a:avLst>
                <a:gd name="adj" fmla="val 505"/>
              </a:avLst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24" name="AutoShape 24"/>
            <p:cNvSpPr>
              <a:spLocks noChangeArrowheads="1"/>
            </p:cNvSpPr>
            <p:nvPr/>
          </p:nvSpPr>
          <p:spPr bwMode="auto">
            <a:xfrm>
              <a:off x="3245" y="3797"/>
              <a:ext cx="906" cy="198"/>
            </a:xfrm>
            <a:prstGeom prst="roundRect">
              <a:avLst>
                <a:gd name="adj" fmla="val 505"/>
              </a:avLst>
            </a:prstGeom>
            <a:solidFill>
              <a:srgbClr val="FFD32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25" name="AutoShape 25"/>
            <p:cNvSpPr>
              <a:spLocks noChangeArrowheads="1"/>
            </p:cNvSpPr>
            <p:nvPr/>
          </p:nvSpPr>
          <p:spPr bwMode="auto">
            <a:xfrm>
              <a:off x="3245" y="3994"/>
              <a:ext cx="454" cy="198"/>
            </a:xfrm>
            <a:prstGeom prst="roundRect">
              <a:avLst>
                <a:gd name="adj" fmla="val 505"/>
              </a:avLst>
            </a:prstGeom>
            <a:solidFill>
              <a:srgbClr val="99CC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8199" name="Group 26"/>
          <p:cNvGrpSpPr>
            <a:grpSpLocks/>
          </p:cNvGrpSpPr>
          <p:nvPr/>
        </p:nvGrpSpPr>
        <p:grpSpPr bwMode="auto">
          <a:xfrm>
            <a:off x="5151438" y="3060700"/>
            <a:ext cx="2697162" cy="1071563"/>
            <a:chOff x="3245" y="1928"/>
            <a:chExt cx="1699" cy="675"/>
          </a:xfrm>
        </p:grpSpPr>
        <p:sp>
          <p:nvSpPr>
            <p:cNvPr id="8216" name="Line 27"/>
            <p:cNvSpPr>
              <a:spLocks noChangeShapeType="1"/>
            </p:cNvSpPr>
            <p:nvPr/>
          </p:nvSpPr>
          <p:spPr bwMode="auto">
            <a:xfrm>
              <a:off x="3245" y="2233"/>
              <a:ext cx="1133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217" name="AutoShape 28"/>
            <p:cNvSpPr>
              <a:spLocks noChangeArrowheads="1"/>
            </p:cNvSpPr>
            <p:nvPr/>
          </p:nvSpPr>
          <p:spPr bwMode="auto">
            <a:xfrm>
              <a:off x="3245" y="1928"/>
              <a:ext cx="906" cy="169"/>
            </a:xfrm>
            <a:prstGeom prst="roundRect">
              <a:avLst>
                <a:gd name="adj" fmla="val 593"/>
              </a:avLst>
            </a:prstGeom>
            <a:solidFill>
              <a:srgbClr val="3DEB3D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18" name="AutoShape 29"/>
            <p:cNvSpPr>
              <a:spLocks noChangeArrowheads="1"/>
            </p:cNvSpPr>
            <p:nvPr/>
          </p:nvSpPr>
          <p:spPr bwMode="auto">
            <a:xfrm>
              <a:off x="3245" y="2098"/>
              <a:ext cx="1700" cy="169"/>
            </a:xfrm>
            <a:prstGeom prst="roundRect">
              <a:avLst>
                <a:gd name="adj" fmla="val 593"/>
              </a:avLst>
            </a:prstGeom>
            <a:solidFill>
              <a:srgbClr val="FF66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19" name="AutoShape 30"/>
            <p:cNvSpPr>
              <a:spLocks noChangeArrowheads="1"/>
            </p:cNvSpPr>
            <p:nvPr/>
          </p:nvSpPr>
          <p:spPr bwMode="auto">
            <a:xfrm>
              <a:off x="3245" y="2266"/>
              <a:ext cx="906" cy="169"/>
            </a:xfrm>
            <a:prstGeom prst="roundRect">
              <a:avLst>
                <a:gd name="adj" fmla="val 593"/>
              </a:avLst>
            </a:prstGeom>
            <a:solidFill>
              <a:srgbClr val="FFD32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20" name="AutoShape 31"/>
            <p:cNvSpPr>
              <a:spLocks noChangeArrowheads="1"/>
            </p:cNvSpPr>
            <p:nvPr/>
          </p:nvSpPr>
          <p:spPr bwMode="auto">
            <a:xfrm>
              <a:off x="3245" y="2435"/>
              <a:ext cx="454" cy="169"/>
            </a:xfrm>
            <a:prstGeom prst="roundRect">
              <a:avLst>
                <a:gd name="adj" fmla="val 593"/>
              </a:avLst>
            </a:prstGeom>
            <a:solidFill>
              <a:srgbClr val="99CC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8200" name="Group 32"/>
          <p:cNvGrpSpPr>
            <a:grpSpLocks/>
          </p:cNvGrpSpPr>
          <p:nvPr/>
        </p:nvGrpSpPr>
        <p:grpSpPr bwMode="auto">
          <a:xfrm>
            <a:off x="5151438" y="6659563"/>
            <a:ext cx="2697162" cy="714375"/>
            <a:chOff x="3245" y="4195"/>
            <a:chExt cx="1699" cy="450"/>
          </a:xfrm>
        </p:grpSpPr>
        <p:sp>
          <p:nvSpPr>
            <p:cNvPr id="8211" name="Line 33"/>
            <p:cNvSpPr>
              <a:spLocks noChangeShapeType="1"/>
            </p:cNvSpPr>
            <p:nvPr/>
          </p:nvSpPr>
          <p:spPr bwMode="auto">
            <a:xfrm>
              <a:off x="3245" y="4398"/>
              <a:ext cx="1133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212" name="AutoShape 34"/>
            <p:cNvSpPr>
              <a:spLocks noChangeArrowheads="1"/>
            </p:cNvSpPr>
            <p:nvPr/>
          </p:nvSpPr>
          <p:spPr bwMode="auto">
            <a:xfrm>
              <a:off x="3245" y="4195"/>
              <a:ext cx="906" cy="113"/>
            </a:xfrm>
            <a:prstGeom prst="roundRect">
              <a:avLst>
                <a:gd name="adj" fmla="val 889"/>
              </a:avLst>
            </a:prstGeom>
            <a:solidFill>
              <a:srgbClr val="3DEB3D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13" name="AutoShape 35"/>
            <p:cNvSpPr>
              <a:spLocks noChangeArrowheads="1"/>
            </p:cNvSpPr>
            <p:nvPr/>
          </p:nvSpPr>
          <p:spPr bwMode="auto">
            <a:xfrm>
              <a:off x="3245" y="4308"/>
              <a:ext cx="1700" cy="113"/>
            </a:xfrm>
            <a:prstGeom prst="roundRect">
              <a:avLst>
                <a:gd name="adj" fmla="val 889"/>
              </a:avLst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14" name="AutoShape 36"/>
            <p:cNvSpPr>
              <a:spLocks noChangeArrowheads="1"/>
            </p:cNvSpPr>
            <p:nvPr/>
          </p:nvSpPr>
          <p:spPr bwMode="auto">
            <a:xfrm>
              <a:off x="3245" y="4420"/>
              <a:ext cx="906" cy="113"/>
            </a:xfrm>
            <a:prstGeom prst="roundRect">
              <a:avLst>
                <a:gd name="adj" fmla="val 889"/>
              </a:avLst>
            </a:prstGeom>
            <a:solidFill>
              <a:srgbClr val="FFD32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15" name="AutoShape 37"/>
            <p:cNvSpPr>
              <a:spLocks noChangeArrowheads="1"/>
            </p:cNvSpPr>
            <p:nvPr/>
          </p:nvSpPr>
          <p:spPr bwMode="auto">
            <a:xfrm>
              <a:off x="3245" y="4533"/>
              <a:ext cx="454" cy="113"/>
            </a:xfrm>
            <a:prstGeom prst="roundRect">
              <a:avLst>
                <a:gd name="adj" fmla="val 889"/>
              </a:avLst>
            </a:prstGeom>
            <a:solidFill>
              <a:srgbClr val="99CC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8201" name="Line 38"/>
          <p:cNvSpPr>
            <a:spLocks noChangeShapeType="1"/>
          </p:cNvSpPr>
          <p:nvPr/>
        </p:nvSpPr>
        <p:spPr bwMode="auto">
          <a:xfrm>
            <a:off x="5867400" y="323850"/>
            <a:ext cx="1588" cy="719931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8203" name="AutoShape 41"/>
          <p:cNvSpPr>
            <a:spLocks noChangeArrowheads="1"/>
          </p:cNvSpPr>
          <p:nvPr/>
        </p:nvSpPr>
        <p:spPr bwMode="auto">
          <a:xfrm>
            <a:off x="7956550" y="863600"/>
            <a:ext cx="1331913" cy="539750"/>
          </a:xfrm>
          <a:prstGeom prst="diamond">
            <a:avLst/>
          </a:prstGeom>
          <a:solidFill>
            <a:srgbClr val="FF9966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ja-JP">
                <a:solidFill>
                  <a:srgbClr val="000000"/>
                </a:solidFill>
              </a:rPr>
              <a:t>1925</a:t>
            </a:r>
            <a:r>
              <a:rPr lang="en-US">
                <a:solidFill>
                  <a:srgbClr val="000000"/>
                </a:solidFill>
              </a:rPr>
              <a:t>頃</a:t>
            </a:r>
          </a:p>
        </p:txBody>
      </p:sp>
      <p:sp>
        <p:nvSpPr>
          <p:cNvPr id="8204" name="AutoShape 42"/>
          <p:cNvSpPr>
            <a:spLocks noChangeArrowheads="1"/>
          </p:cNvSpPr>
          <p:nvPr/>
        </p:nvSpPr>
        <p:spPr bwMode="auto">
          <a:xfrm>
            <a:off x="7956550" y="2016125"/>
            <a:ext cx="1331913" cy="539750"/>
          </a:xfrm>
          <a:prstGeom prst="diamond">
            <a:avLst/>
          </a:prstGeom>
          <a:solidFill>
            <a:srgbClr val="FF9966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ja-JP">
                <a:solidFill>
                  <a:srgbClr val="000000"/>
                </a:solidFill>
              </a:rPr>
              <a:t>1960</a:t>
            </a:r>
            <a:r>
              <a:rPr lang="en-US">
                <a:solidFill>
                  <a:srgbClr val="000000"/>
                </a:solidFill>
              </a:rPr>
              <a:t>頃</a:t>
            </a:r>
          </a:p>
        </p:txBody>
      </p:sp>
      <p:sp>
        <p:nvSpPr>
          <p:cNvPr id="8205" name="AutoShape 43"/>
          <p:cNvSpPr>
            <a:spLocks noChangeArrowheads="1"/>
          </p:cNvSpPr>
          <p:nvPr/>
        </p:nvSpPr>
        <p:spPr bwMode="auto">
          <a:xfrm>
            <a:off x="7956550" y="3240088"/>
            <a:ext cx="1331913" cy="539750"/>
          </a:xfrm>
          <a:prstGeom prst="diamond">
            <a:avLst/>
          </a:prstGeom>
          <a:solidFill>
            <a:srgbClr val="FF9966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ja-JP">
                <a:solidFill>
                  <a:srgbClr val="000000"/>
                </a:solidFill>
              </a:rPr>
              <a:t>1980</a:t>
            </a:r>
            <a:r>
              <a:rPr lang="en-US">
                <a:solidFill>
                  <a:srgbClr val="000000"/>
                </a:solidFill>
              </a:rPr>
              <a:t>頃</a:t>
            </a:r>
          </a:p>
        </p:txBody>
      </p:sp>
      <p:sp>
        <p:nvSpPr>
          <p:cNvPr id="8206" name="AutoShape 44"/>
          <p:cNvSpPr>
            <a:spLocks noChangeArrowheads="1"/>
          </p:cNvSpPr>
          <p:nvPr/>
        </p:nvSpPr>
        <p:spPr bwMode="auto">
          <a:xfrm>
            <a:off x="7956550" y="4427538"/>
            <a:ext cx="1331913" cy="539750"/>
          </a:xfrm>
          <a:prstGeom prst="diamond">
            <a:avLst/>
          </a:prstGeom>
          <a:solidFill>
            <a:srgbClr val="FF9966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ja-JP">
                <a:solidFill>
                  <a:srgbClr val="000000"/>
                </a:solidFill>
              </a:rPr>
              <a:t>2000</a:t>
            </a:r>
            <a:r>
              <a:rPr lang="en-US">
                <a:solidFill>
                  <a:srgbClr val="000000"/>
                </a:solidFill>
              </a:rPr>
              <a:t>頃</a:t>
            </a:r>
          </a:p>
        </p:txBody>
      </p:sp>
      <p:sp>
        <p:nvSpPr>
          <p:cNvPr id="8207" name="AutoShape 45"/>
          <p:cNvSpPr>
            <a:spLocks noChangeArrowheads="1"/>
          </p:cNvSpPr>
          <p:nvPr/>
        </p:nvSpPr>
        <p:spPr bwMode="auto">
          <a:xfrm>
            <a:off x="7956550" y="5580063"/>
            <a:ext cx="1331913" cy="539750"/>
          </a:xfrm>
          <a:prstGeom prst="diamond">
            <a:avLst/>
          </a:prstGeom>
          <a:solidFill>
            <a:srgbClr val="FFFFCC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ja-JP">
                <a:solidFill>
                  <a:srgbClr val="000000"/>
                </a:solidFill>
              </a:rPr>
              <a:t>2020</a:t>
            </a:r>
            <a:r>
              <a:rPr lang="en-US">
                <a:solidFill>
                  <a:srgbClr val="000000"/>
                </a:solidFill>
              </a:rPr>
              <a:t>頃</a:t>
            </a:r>
          </a:p>
        </p:txBody>
      </p:sp>
      <p:sp>
        <p:nvSpPr>
          <p:cNvPr id="8208" name="AutoShape 46"/>
          <p:cNvSpPr>
            <a:spLocks noChangeArrowheads="1"/>
          </p:cNvSpPr>
          <p:nvPr/>
        </p:nvSpPr>
        <p:spPr bwMode="auto">
          <a:xfrm>
            <a:off x="7956550" y="6659563"/>
            <a:ext cx="1403350" cy="539750"/>
          </a:xfrm>
          <a:prstGeom prst="diamond">
            <a:avLst/>
          </a:prstGeom>
          <a:solidFill>
            <a:srgbClr val="FFFFCC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ja-JP">
                <a:solidFill>
                  <a:srgbClr val="000000"/>
                </a:solidFill>
              </a:rPr>
              <a:t>2045</a:t>
            </a:r>
            <a:r>
              <a:rPr lang="en-US">
                <a:solidFill>
                  <a:srgbClr val="000000"/>
                </a:solidFill>
              </a:rPr>
              <a:t>頃</a:t>
            </a:r>
          </a:p>
        </p:txBody>
      </p:sp>
      <p:sp>
        <p:nvSpPr>
          <p:cNvPr id="8209" name="フリーフォーム 46"/>
          <p:cNvSpPr>
            <a:spLocks/>
          </p:cNvSpPr>
          <p:nvPr/>
        </p:nvSpPr>
        <p:spPr bwMode="auto">
          <a:xfrm>
            <a:off x="5645150" y="755650"/>
            <a:ext cx="2386013" cy="6192838"/>
          </a:xfrm>
          <a:custGeom>
            <a:avLst/>
            <a:gdLst>
              <a:gd name="T0" fmla="*/ 885222 w 2384948"/>
              <a:gd name="T1" fmla="*/ 0 h 6192687"/>
              <a:gd name="T2" fmla="*/ 2220859 w 2384948"/>
              <a:gd name="T3" fmla="*/ 428165 h 6192687"/>
              <a:gd name="T4" fmla="*/ 186862 w 2384948"/>
              <a:gd name="T5" fmla="*/ 936173 h 6192687"/>
              <a:gd name="T6" fmla="*/ 2205789 w 2384948"/>
              <a:gd name="T7" fmla="*/ 1512283 h 6192687"/>
              <a:gd name="T8" fmla="*/ 186862 w 2384948"/>
              <a:gd name="T9" fmla="*/ 2160402 h 6192687"/>
              <a:gd name="T10" fmla="*/ 2205791 w 2384948"/>
              <a:gd name="T11" fmla="*/ 2808522 h 6192687"/>
              <a:gd name="T12" fmla="*/ 186862 w 2384948"/>
              <a:gd name="T13" fmla="*/ 3240603 h 6192687"/>
              <a:gd name="T14" fmla="*/ 2205791 w 2384948"/>
              <a:gd name="T15" fmla="*/ 3960736 h 6192687"/>
              <a:gd name="T16" fmla="*/ 114758 w 2384948"/>
              <a:gd name="T17" fmla="*/ 4536841 h 6192687"/>
              <a:gd name="T18" fmla="*/ 2173304 w 2384948"/>
              <a:gd name="T19" fmla="*/ 5130320 h 6192687"/>
              <a:gd name="T20" fmla="*/ 331074 w 2384948"/>
              <a:gd name="T21" fmla="*/ 5617040 h 6192687"/>
              <a:gd name="T22" fmla="*/ 186862 w 2384948"/>
              <a:gd name="T23" fmla="*/ 5827793 h 6192687"/>
              <a:gd name="T24" fmla="*/ 2277895 w 2384948"/>
              <a:gd name="T25" fmla="*/ 6193142 h 61926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84948"/>
              <a:gd name="T40" fmla="*/ 0 h 6192687"/>
              <a:gd name="T41" fmla="*/ 2384948 w 2384948"/>
              <a:gd name="T42" fmla="*/ 6192687 h 619268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84948" h="6192687">
                <a:moveTo>
                  <a:pt x="884037" y="0"/>
                </a:moveTo>
                <a:cubicBezTo>
                  <a:pt x="922783" y="64576"/>
                  <a:pt x="2091591" y="200759"/>
                  <a:pt x="2217889" y="428132"/>
                </a:cubicBezTo>
                <a:cubicBezTo>
                  <a:pt x="2384948" y="576019"/>
                  <a:pt x="189122" y="755431"/>
                  <a:pt x="186613" y="936104"/>
                </a:cubicBezTo>
                <a:cubicBezTo>
                  <a:pt x="184104" y="1116777"/>
                  <a:pt x="2202837" y="1308145"/>
                  <a:pt x="2202837" y="1512168"/>
                </a:cubicBezTo>
                <a:cubicBezTo>
                  <a:pt x="2202837" y="1716191"/>
                  <a:pt x="150579" y="1776206"/>
                  <a:pt x="186613" y="2160240"/>
                </a:cubicBezTo>
                <a:cubicBezTo>
                  <a:pt x="156063" y="2530140"/>
                  <a:pt x="2149861" y="2442157"/>
                  <a:pt x="2202838" y="2808312"/>
                </a:cubicBezTo>
                <a:cubicBezTo>
                  <a:pt x="2196356" y="3114068"/>
                  <a:pt x="186613" y="3048339"/>
                  <a:pt x="186613" y="3240360"/>
                </a:cubicBezTo>
                <a:cubicBezTo>
                  <a:pt x="186613" y="3432381"/>
                  <a:pt x="2265351" y="3629117"/>
                  <a:pt x="2202838" y="3960440"/>
                </a:cubicBezTo>
                <a:cubicBezTo>
                  <a:pt x="2282352" y="4241947"/>
                  <a:pt x="220013" y="4099516"/>
                  <a:pt x="114605" y="4536504"/>
                </a:cubicBezTo>
                <a:cubicBezTo>
                  <a:pt x="38272" y="4960660"/>
                  <a:pt x="1997252" y="4797479"/>
                  <a:pt x="2170396" y="5129939"/>
                </a:cubicBezTo>
                <a:cubicBezTo>
                  <a:pt x="2217721" y="5335402"/>
                  <a:pt x="661260" y="5500386"/>
                  <a:pt x="330630" y="5616623"/>
                </a:cubicBezTo>
                <a:cubicBezTo>
                  <a:pt x="0" y="5732860"/>
                  <a:pt x="209935" y="5792800"/>
                  <a:pt x="186613" y="5827363"/>
                </a:cubicBezTo>
                <a:lnTo>
                  <a:pt x="2274846" y="6192687"/>
                </a:lnTo>
              </a:path>
            </a:pathLst>
          </a:cu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" name="爆発 2 48"/>
          <p:cNvSpPr/>
          <p:nvPr/>
        </p:nvSpPr>
        <p:spPr bwMode="auto">
          <a:xfrm>
            <a:off x="215776" y="5147989"/>
            <a:ext cx="4536504" cy="2411686"/>
          </a:xfrm>
          <a:prstGeom prst="irregularSeal2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1" lang="ja-JP" altLang="en-US" sz="2800" dirty="0" smtClean="0">
                <a:solidFill>
                  <a:srgbClr val="FF0000"/>
                </a:solidFill>
              </a:rPr>
              <a:t>遂に　来た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/>
            </a:r>
            <a:br>
              <a:rPr kumimoji="1" lang="en-US" altLang="ja-JP" sz="2800" dirty="0" smtClean="0">
                <a:solidFill>
                  <a:srgbClr val="FF0000"/>
                </a:solidFill>
              </a:rPr>
            </a:br>
            <a:endParaRPr kumimoji="1" lang="en-US" altLang="ja-JP" sz="2800" dirty="0" smtClean="0">
              <a:solidFill>
                <a:srgbClr val="FF0000"/>
              </a:solidFill>
            </a:endParaRPr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1" lang="ja-JP" altLang="en-US" sz="2800" dirty="0" smtClean="0">
                <a:solidFill>
                  <a:srgbClr val="FF0000"/>
                </a:solidFill>
              </a:rPr>
              <a:t>でも黒船的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51" name="AutoShape 40"/>
          <p:cNvSpPr>
            <a:spLocks noChangeArrowheads="1"/>
          </p:cNvSpPr>
          <p:nvPr/>
        </p:nvSpPr>
        <p:spPr bwMode="auto">
          <a:xfrm>
            <a:off x="2952080" y="4715941"/>
            <a:ext cx="2520280" cy="1152128"/>
          </a:xfrm>
          <a:prstGeom prst="wedgeEllipseCallout">
            <a:avLst>
              <a:gd name="adj1" fmla="val 66183"/>
              <a:gd name="adj2" fmla="val -11776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kumimoji="1" lang="ja-JP" altLang="en-US" dirty="0" smtClean="0">
                <a:solidFill>
                  <a:schemeClr val="tx1"/>
                </a:solidFill>
              </a:rPr>
              <a:t>２０１１－２０１２</a:t>
            </a:r>
            <a:r>
              <a:rPr kumimoji="1" lang="en-US" altLang="ja-JP" dirty="0" smtClean="0">
                <a:solidFill>
                  <a:schemeClr val="tx1"/>
                </a:solidFill>
              </a:rPr>
              <a:t/>
            </a:r>
            <a:br>
              <a:rPr kumimoji="1" lang="en-US" altLang="ja-JP" dirty="0" smtClean="0">
                <a:solidFill>
                  <a:schemeClr val="tx1"/>
                </a:solidFill>
              </a:rPr>
            </a:br>
            <a:r>
              <a:rPr kumimoji="1" lang="ja-JP" altLang="en-US" dirty="0" smtClean="0">
                <a:solidFill>
                  <a:schemeClr val="tx1"/>
                </a:solidFill>
              </a:rPr>
              <a:t>新学習指導要領</a:t>
            </a:r>
            <a:r>
              <a:rPr kumimoji="1" lang="en-US" altLang="ja-JP" dirty="0" smtClean="0">
                <a:solidFill>
                  <a:schemeClr val="tx1"/>
                </a:solidFill>
              </a:rPr>
              <a:t/>
            </a:r>
            <a:br>
              <a:rPr kumimoji="1" lang="en-US" altLang="ja-JP" dirty="0" smtClean="0">
                <a:solidFill>
                  <a:schemeClr val="tx1"/>
                </a:solidFill>
              </a:rPr>
            </a:br>
            <a:r>
              <a:rPr kumimoji="1" lang="ja-JP" altLang="en-US" dirty="0" smtClean="0">
                <a:solidFill>
                  <a:schemeClr val="tx1"/>
                </a:solidFill>
              </a:rPr>
              <a:t>　「情報　必須」　</a:t>
            </a:r>
            <a:r>
              <a:rPr lang="ja-JP" altLang="en-US" dirty="0" smtClean="0">
                <a:solidFill>
                  <a:srgbClr val="000000"/>
                </a:solidFill>
              </a:rPr>
              <a:t>特需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2" name="ホームベース 51"/>
          <p:cNvSpPr/>
          <p:nvPr/>
        </p:nvSpPr>
        <p:spPr bwMode="auto">
          <a:xfrm>
            <a:off x="6048424" y="5724053"/>
            <a:ext cx="1080120" cy="395462"/>
          </a:xfrm>
          <a:prstGeom prst="homePlat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1" lang="ja-JP" altLang="en-US" sz="1600" smtClean="0">
                <a:solidFill>
                  <a:schemeClr val="tx1"/>
                </a:solidFill>
              </a:rPr>
              <a:t>東京</a:t>
            </a:r>
            <a:r>
              <a:rPr kumimoji="1" lang="en-US" altLang="ja-JP" sz="1600" dirty="0" smtClean="0">
                <a:solidFill>
                  <a:schemeClr val="tx1"/>
                </a:solidFill>
              </a:rPr>
              <a:t>5</a:t>
            </a:r>
            <a:r>
              <a:rPr kumimoji="1" lang="ja-JP" altLang="en-US" sz="1600" dirty="0" smtClean="0">
                <a:solidFill>
                  <a:schemeClr val="tx1"/>
                </a:solidFill>
              </a:rPr>
              <a:t>輪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792" y="825500"/>
            <a:ext cx="9134475" cy="673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タイトル 1"/>
          <p:cNvSpPr>
            <a:spLocks noGrp="1"/>
          </p:cNvSpPr>
          <p:nvPr>
            <p:ph type="title"/>
          </p:nvPr>
        </p:nvSpPr>
        <p:spPr>
          <a:xfrm>
            <a:off x="144017" y="251445"/>
            <a:ext cx="6696495" cy="504056"/>
          </a:xfrm>
        </p:spPr>
        <p:txBody>
          <a:bodyPr/>
          <a:lstStyle/>
          <a:p>
            <a:r>
              <a:rPr kumimoji="1" lang="ja-JP" altLang="en-US" dirty="0" smtClean="0"/>
              <a:t>ハリウッドも本気でロボに？</a:t>
            </a:r>
          </a:p>
        </p:txBody>
      </p:sp>
      <p:pic>
        <p:nvPicPr>
          <p:cNvPr id="1741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9100" y="179388"/>
            <a:ext cx="3241675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ホームベース 4"/>
          <p:cNvSpPr/>
          <p:nvPr/>
        </p:nvSpPr>
        <p:spPr bwMode="auto">
          <a:xfrm>
            <a:off x="935856" y="3923853"/>
            <a:ext cx="8424689" cy="971526"/>
          </a:xfrm>
          <a:prstGeom prst="homePlat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1" lang="ja-JP" altLang="en-US" sz="2800" dirty="0" smtClean="0">
                <a:solidFill>
                  <a:schemeClr val="tx1"/>
                </a:solidFill>
              </a:rPr>
              <a:t>２０１５－２０２０年　ロボットムーブメントに乗るなら</a:t>
            </a:r>
            <a:r>
              <a:rPr kumimoji="1" lang="en-US" altLang="ja-JP" sz="2800" dirty="0" smtClean="0">
                <a:solidFill>
                  <a:schemeClr val="tx1"/>
                </a:solidFill>
              </a:rPr>
              <a:t/>
            </a:r>
            <a:br>
              <a:rPr kumimoji="1" lang="en-US" altLang="ja-JP" sz="2800" dirty="0" smtClean="0">
                <a:solidFill>
                  <a:schemeClr val="tx1"/>
                </a:solidFill>
              </a:rPr>
            </a:br>
            <a:r>
              <a:rPr kumimoji="1" lang="ja-JP" altLang="en-US" sz="2800" dirty="0" smtClean="0">
                <a:solidFill>
                  <a:schemeClr val="tx1"/>
                </a:solidFill>
              </a:rPr>
              <a:t>今でしょ！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 l="3248" t="11339" r="9154" b="6614"/>
          <a:stretch>
            <a:fillRect/>
          </a:stretch>
        </p:blipFill>
        <p:spPr bwMode="auto">
          <a:xfrm>
            <a:off x="-252276" y="1115510"/>
            <a:ext cx="10679883" cy="6251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3808" y="179437"/>
            <a:ext cx="8640960" cy="1008112"/>
          </a:xfrm>
        </p:spPr>
        <p:txBody>
          <a:bodyPr/>
          <a:lstStyle/>
          <a:p>
            <a:r>
              <a:rPr kumimoji="1" lang="ja-JP" altLang="en-US" dirty="0" smtClean="0"/>
              <a:t>今季　最高収益映画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インターネットの元になったのは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031" y="141744"/>
            <a:ext cx="9065562" cy="901789"/>
          </a:xfrm>
        </p:spPr>
        <p:txBody>
          <a:bodyPr/>
          <a:lstStyle/>
          <a:p>
            <a:r>
              <a:rPr kumimoji="1" lang="en-US" altLang="ja-JP" dirty="0" smtClean="0"/>
              <a:t>DARPA</a:t>
            </a:r>
            <a:endParaRPr kumimoji="1" lang="ja-JP" altLang="en-US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120775"/>
            <a:ext cx="9972675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031" y="141744"/>
            <a:ext cx="9065562" cy="901789"/>
          </a:xfrm>
        </p:spPr>
        <p:txBody>
          <a:bodyPr/>
          <a:lstStyle/>
          <a:p>
            <a:r>
              <a:rPr kumimoji="1" lang="en-US" altLang="ja-JP" dirty="0" smtClean="0"/>
              <a:t>DARPA</a:t>
            </a:r>
            <a:r>
              <a:rPr kumimoji="1" lang="ja-JP" altLang="en-US" dirty="0" smtClean="0"/>
              <a:t>チャレンジ</a:t>
            </a:r>
            <a:endParaRPr kumimoji="1" lang="ja-JP" altLang="en-US" dirty="0"/>
          </a:p>
        </p:txBody>
      </p:sp>
      <p:pic>
        <p:nvPicPr>
          <p:cNvPr id="89089" name="Picture 1"/>
          <p:cNvPicPr>
            <a:picLocks noChangeAspect="1" noChangeArrowheads="1"/>
          </p:cNvPicPr>
          <p:nvPr/>
        </p:nvPicPr>
        <p:blipFill>
          <a:blip r:embed="rId2" cstate="print"/>
          <a:srcRect l="7972" t="9921" r="15354" b="7559"/>
          <a:stretch>
            <a:fillRect/>
          </a:stretch>
        </p:blipFill>
        <p:spPr bwMode="auto">
          <a:xfrm>
            <a:off x="287784" y="1043533"/>
            <a:ext cx="9348029" cy="6287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5544368" y="4715941"/>
            <a:ext cx="3297698" cy="1122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C00000"/>
                </a:solidFill>
              </a:rPr>
              <a:t>アメリカ国防省の　</a:t>
            </a:r>
            <a:endParaRPr kumimoji="1" lang="en-US" altLang="ja-JP" dirty="0" smtClean="0">
              <a:solidFill>
                <a:srgbClr val="C00000"/>
              </a:solidFill>
            </a:endParaRPr>
          </a:p>
          <a:p>
            <a:r>
              <a:rPr kumimoji="1" lang="ja-JP" altLang="en-US" dirty="0" smtClean="0">
                <a:solidFill>
                  <a:srgbClr val="C00000"/>
                </a:solidFill>
              </a:rPr>
              <a:t>お金で　ロボットコンテストするよ</a:t>
            </a:r>
            <a:endParaRPr kumimoji="1" lang="en-US" altLang="ja-JP" dirty="0" smtClean="0">
              <a:solidFill>
                <a:srgbClr val="C00000"/>
              </a:solidFill>
            </a:endParaRPr>
          </a:p>
          <a:p>
            <a:r>
              <a:rPr kumimoji="1" lang="ja-JP" altLang="en-US" dirty="0" smtClean="0">
                <a:solidFill>
                  <a:srgbClr val="C00000"/>
                </a:solidFill>
              </a:rPr>
              <a:t>開発援助もするよ</a:t>
            </a:r>
            <a:endParaRPr kumimoji="1" lang="en-US" altLang="ja-JP" dirty="0" smtClean="0">
              <a:solidFill>
                <a:srgbClr val="C00000"/>
              </a:solidFill>
            </a:endParaRPr>
          </a:p>
          <a:p>
            <a:r>
              <a:rPr kumimoji="1" lang="ja-JP" altLang="en-US" dirty="0" smtClean="0">
                <a:solidFill>
                  <a:srgbClr val="C00000"/>
                </a:solidFill>
              </a:rPr>
              <a:t>最終週チームには補助金出すよ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696768" y="6041342"/>
            <a:ext cx="3424335" cy="607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C00000"/>
                </a:solidFill>
              </a:rPr>
              <a:t>日本のベンチャーが</a:t>
            </a:r>
            <a:endParaRPr kumimoji="1" lang="en-US" altLang="ja-JP" dirty="0" smtClean="0">
              <a:solidFill>
                <a:srgbClr val="C00000"/>
              </a:solidFill>
            </a:endParaRPr>
          </a:p>
          <a:p>
            <a:r>
              <a:rPr kumimoji="1" lang="ja-JP" altLang="en-US" dirty="0" smtClean="0">
                <a:solidFill>
                  <a:srgbClr val="C00000"/>
                </a:solidFill>
              </a:rPr>
              <a:t>ファーストステージ　</a:t>
            </a:r>
            <a:r>
              <a:rPr kumimoji="1" lang="ja-JP" altLang="en-US" dirty="0" smtClean="0">
                <a:solidFill>
                  <a:srgbClr val="C00000"/>
                </a:solidFill>
              </a:rPr>
              <a:t>最優秀だった</a:t>
            </a:r>
            <a:endParaRPr kumimoji="1" lang="ja-JP" altLang="en-US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031" y="141744"/>
            <a:ext cx="9065562" cy="1261829"/>
          </a:xfrm>
        </p:spPr>
        <p:txBody>
          <a:bodyPr/>
          <a:lstStyle/>
          <a:p>
            <a:r>
              <a:rPr kumimoji="1" lang="en-US" altLang="ja-JP" dirty="0" smtClean="0"/>
              <a:t>Google</a:t>
            </a:r>
            <a:r>
              <a:rPr kumimoji="1" lang="ja-JP" altLang="en-US" dirty="0" smtClean="0"/>
              <a:t>－</a:t>
            </a:r>
            <a:r>
              <a:rPr kumimoji="1" lang="en-US" altLang="ja-JP" dirty="0" smtClean="0"/>
              <a:t>ROBOT</a:t>
            </a:r>
            <a:endParaRPr kumimoji="1" lang="ja-JP" altLang="en-US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 t="3307" r="21850" b="16063"/>
          <a:stretch>
            <a:fillRect/>
          </a:stretch>
        </p:blipFill>
        <p:spPr bwMode="auto">
          <a:xfrm>
            <a:off x="264866" y="1259557"/>
            <a:ext cx="9527974" cy="6143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446470" y="5219997"/>
            <a:ext cx="2725426" cy="607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C00000"/>
                </a:solidFill>
              </a:rPr>
              <a:t>で、</a:t>
            </a:r>
            <a:endParaRPr kumimoji="1" lang="en-US" altLang="ja-JP" dirty="0" smtClean="0">
              <a:solidFill>
                <a:srgbClr val="C00000"/>
              </a:solidFill>
            </a:endParaRPr>
          </a:p>
          <a:p>
            <a:r>
              <a:rPr kumimoji="1" lang="ja-JP" altLang="en-US" dirty="0" smtClean="0">
                <a:solidFill>
                  <a:srgbClr val="C00000"/>
                </a:solidFill>
              </a:rPr>
              <a:t>グーグルに　買収されたよ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031" y="141743"/>
            <a:ext cx="9065562" cy="6950461"/>
          </a:xfrm>
        </p:spPr>
        <p:txBody>
          <a:bodyPr/>
          <a:lstStyle/>
          <a:p>
            <a:r>
              <a:rPr kumimoji="1" lang="en-US" altLang="ja-JP" sz="7200" dirty="0" smtClean="0"/>
              <a:t>GOOGLE </a:t>
            </a:r>
            <a:r>
              <a:rPr kumimoji="1" lang="ja-JP" altLang="en-US" sz="7200" dirty="0" smtClean="0"/>
              <a:t>が</a:t>
            </a:r>
            <a:r>
              <a:rPr kumimoji="1" lang="en-US" altLang="ja-JP" sz="7200" dirty="0" smtClean="0"/>
              <a:t/>
            </a:r>
            <a:br>
              <a:rPr kumimoji="1" lang="en-US" altLang="ja-JP" sz="7200" dirty="0" smtClean="0"/>
            </a:br>
            <a:r>
              <a:rPr kumimoji="1" lang="ja-JP" altLang="en-US" sz="7200" dirty="0" smtClean="0"/>
              <a:t>ロボットベンチャーを</a:t>
            </a:r>
            <a:r>
              <a:rPr kumimoji="1" lang="en-US" altLang="ja-JP" sz="7200" dirty="0" smtClean="0"/>
              <a:t/>
            </a:r>
            <a:br>
              <a:rPr kumimoji="1" lang="en-US" altLang="ja-JP" sz="7200" dirty="0" smtClean="0"/>
            </a:br>
            <a:r>
              <a:rPr kumimoji="1" lang="ja-JP" altLang="en-US" sz="7200" dirty="0" smtClean="0"/>
              <a:t>連続買収</a:t>
            </a:r>
            <a:r>
              <a:rPr kumimoji="1" lang="en-US" altLang="ja-JP" sz="7200" dirty="0" smtClean="0"/>
              <a:t/>
            </a:r>
            <a:br>
              <a:rPr kumimoji="1" lang="en-US" altLang="ja-JP" sz="7200" dirty="0" smtClean="0"/>
            </a:br>
            <a:r>
              <a:rPr kumimoji="1" lang="ja-JP" altLang="en-US" sz="7200" dirty="0" smtClean="0"/>
              <a:t>↓</a:t>
            </a:r>
            <a:r>
              <a:rPr kumimoji="1" lang="en-US" altLang="ja-JP" sz="7200" dirty="0" smtClean="0"/>
              <a:t/>
            </a:r>
            <a:br>
              <a:rPr kumimoji="1" lang="en-US" altLang="ja-JP" sz="7200" dirty="0" smtClean="0"/>
            </a:br>
            <a:r>
              <a:rPr kumimoji="1" lang="ja-JP" altLang="en-US" sz="7200" dirty="0" smtClean="0"/>
              <a:t>ロボットはビジネス</a:t>
            </a:r>
            <a:r>
              <a:rPr kumimoji="1" lang="en-US" altLang="ja-JP" sz="7200" dirty="0" smtClean="0"/>
              <a:t/>
            </a:r>
            <a:br>
              <a:rPr kumimoji="1" lang="en-US" altLang="ja-JP" sz="7200" dirty="0" smtClean="0"/>
            </a:br>
            <a:r>
              <a:rPr kumimoji="1" lang="ja-JP" altLang="en-US" sz="7200" dirty="0" smtClean="0"/>
              <a:t>（お金）になる</a:t>
            </a:r>
            <a:endParaRPr kumimoji="1" lang="ja-JP" altLang="en-US" sz="72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776616" y="5736825"/>
            <a:ext cx="1944216" cy="779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 smtClean="0">
                <a:solidFill>
                  <a:srgbClr val="C00000"/>
                </a:solidFill>
              </a:rPr>
              <a:t>かも？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日本では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5436021"/>
            <a:ext cx="3312120" cy="1580182"/>
          </a:xfrm>
        </p:spPr>
        <p:txBody>
          <a:bodyPr/>
          <a:lstStyle/>
          <a:p>
            <a:r>
              <a:rPr kumimoji="1" lang="ja-JP" altLang="en-US" dirty="0" smtClean="0"/>
              <a:t>うめだ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グランフロント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ショールーム</a:t>
            </a:r>
            <a:endParaRPr kumimoji="1" lang="ja-JP" altLang="en-US" dirty="0"/>
          </a:p>
        </p:txBody>
      </p:sp>
      <p:pic>
        <p:nvPicPr>
          <p:cNvPr id="106498" name="Picture 2" descr="埋め込み画像への固定リンク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8144" y="-1836787"/>
            <a:ext cx="5486400" cy="9753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テキスト ボックス 1"/>
          <p:cNvSpPr txBox="1">
            <a:spLocks noChangeArrowheads="1"/>
          </p:cNvSpPr>
          <p:nvPr/>
        </p:nvSpPr>
        <p:spPr bwMode="auto">
          <a:xfrm>
            <a:off x="287784" y="-36587"/>
            <a:ext cx="9361487" cy="7649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ja-JP" altLang="en-US" sz="4400" dirty="0">
                <a:solidFill>
                  <a:srgbClr val="C00000"/>
                </a:solidFill>
              </a:rPr>
              <a:t>今日の　内容</a:t>
            </a:r>
            <a:endParaRPr kumimoji="1" lang="en-US" altLang="ja-JP" sz="4400" dirty="0">
              <a:solidFill>
                <a:srgbClr val="C00000"/>
              </a:solidFill>
            </a:endParaRPr>
          </a:p>
          <a:p>
            <a:endParaRPr kumimoji="1" lang="en-US" altLang="ja-JP" sz="4400" dirty="0" smtClean="0">
              <a:solidFill>
                <a:srgbClr val="C00000"/>
              </a:solidFill>
            </a:endParaRPr>
          </a:p>
          <a:p>
            <a:r>
              <a:rPr kumimoji="1" lang="ja-JP" altLang="en-US" sz="4400" dirty="0" smtClean="0">
                <a:solidFill>
                  <a:srgbClr val="C00000"/>
                </a:solidFill>
              </a:rPr>
              <a:t>１</a:t>
            </a:r>
            <a:r>
              <a:rPr kumimoji="1" lang="ja-JP" altLang="en-US" sz="4400" dirty="0">
                <a:solidFill>
                  <a:srgbClr val="C00000"/>
                </a:solidFill>
              </a:rPr>
              <a:t>．</a:t>
            </a:r>
            <a:r>
              <a:rPr kumimoji="1" lang="en-US" altLang="ja-JP" sz="4400" dirty="0">
                <a:solidFill>
                  <a:srgbClr val="C00000"/>
                </a:solidFill>
              </a:rPr>
              <a:t>FROM</a:t>
            </a:r>
            <a:r>
              <a:rPr kumimoji="1" lang="ja-JP" altLang="en-US" sz="4400" dirty="0">
                <a:solidFill>
                  <a:srgbClr val="C00000"/>
                </a:solidFill>
              </a:rPr>
              <a:t>　について</a:t>
            </a:r>
            <a:endParaRPr kumimoji="1" lang="en-US" altLang="ja-JP" sz="4400" dirty="0">
              <a:solidFill>
                <a:srgbClr val="C00000"/>
              </a:solidFill>
            </a:endParaRPr>
          </a:p>
          <a:p>
            <a:r>
              <a:rPr kumimoji="1" lang="en-US" altLang="ja-JP" sz="4400" dirty="0" smtClean="0">
                <a:solidFill>
                  <a:srgbClr val="C00000"/>
                </a:solidFill>
              </a:rPr>
              <a:t/>
            </a:r>
            <a:br>
              <a:rPr kumimoji="1" lang="en-US" altLang="ja-JP" sz="4400" dirty="0" smtClean="0">
                <a:solidFill>
                  <a:srgbClr val="C00000"/>
                </a:solidFill>
              </a:rPr>
            </a:br>
            <a:r>
              <a:rPr kumimoji="1" lang="ja-JP" altLang="en-US" sz="4400" dirty="0" smtClean="0">
                <a:solidFill>
                  <a:srgbClr val="C00000"/>
                </a:solidFill>
              </a:rPr>
              <a:t>２．最近の話題</a:t>
            </a:r>
            <a:r>
              <a:rPr kumimoji="1" lang="en-US" altLang="ja-JP" sz="4400" dirty="0" smtClean="0">
                <a:solidFill>
                  <a:srgbClr val="C00000"/>
                </a:solidFill>
              </a:rPr>
              <a:t/>
            </a:r>
            <a:br>
              <a:rPr kumimoji="1" lang="en-US" altLang="ja-JP" sz="4400" dirty="0" smtClean="0">
                <a:solidFill>
                  <a:srgbClr val="C00000"/>
                </a:solidFill>
              </a:rPr>
            </a:br>
            <a:r>
              <a:rPr kumimoji="1" lang="ja-JP" altLang="en-US" sz="4400" dirty="0" smtClean="0">
                <a:solidFill>
                  <a:srgbClr val="C00000"/>
                </a:solidFill>
              </a:rPr>
              <a:t>　　ついに来た　ロボットブーム</a:t>
            </a:r>
            <a:r>
              <a:rPr kumimoji="1" lang="en-US" altLang="ja-JP" sz="4400" dirty="0" smtClean="0">
                <a:solidFill>
                  <a:srgbClr val="C00000"/>
                </a:solidFill>
              </a:rPr>
              <a:t/>
            </a:r>
            <a:br>
              <a:rPr kumimoji="1" lang="en-US" altLang="ja-JP" sz="4400" dirty="0" smtClean="0">
                <a:solidFill>
                  <a:srgbClr val="C00000"/>
                </a:solidFill>
              </a:rPr>
            </a:br>
            <a:r>
              <a:rPr kumimoji="1" lang="ja-JP" altLang="en-US" sz="4400" dirty="0" smtClean="0">
                <a:solidFill>
                  <a:srgbClr val="C00000"/>
                </a:solidFill>
              </a:rPr>
              <a:t>　　８ｍなら　今でも</a:t>
            </a:r>
            <a:r>
              <a:rPr kumimoji="1" lang="ja-JP" altLang="en-US" sz="4400" smtClean="0">
                <a:solidFill>
                  <a:srgbClr val="C00000"/>
                </a:solidFill>
              </a:rPr>
              <a:t>いけるの</a:t>
            </a:r>
            <a:endParaRPr kumimoji="1" lang="en-US" altLang="ja-JP" sz="4400" dirty="0" smtClean="0">
              <a:solidFill>
                <a:srgbClr val="C00000"/>
              </a:solidFill>
            </a:endParaRPr>
          </a:p>
          <a:p>
            <a:r>
              <a:rPr kumimoji="1" lang="en-US" altLang="ja-JP" sz="4400" dirty="0" smtClean="0">
                <a:solidFill>
                  <a:srgbClr val="C00000"/>
                </a:solidFill>
              </a:rPr>
              <a:t/>
            </a:r>
            <a:br>
              <a:rPr kumimoji="1" lang="en-US" altLang="ja-JP" sz="4400" dirty="0" smtClean="0">
                <a:solidFill>
                  <a:srgbClr val="C00000"/>
                </a:solidFill>
              </a:rPr>
            </a:br>
            <a:r>
              <a:rPr kumimoji="1" lang="ja-JP" altLang="en-US" sz="4400" dirty="0" smtClean="0">
                <a:solidFill>
                  <a:srgbClr val="C00000"/>
                </a:solidFill>
              </a:rPr>
              <a:t>３．学生リーグやってます</a:t>
            </a:r>
            <a:endParaRPr kumimoji="1" lang="en-US" altLang="ja-JP" sz="4400" dirty="0" smtClean="0">
              <a:solidFill>
                <a:srgbClr val="C00000"/>
              </a:solidFill>
            </a:endParaRPr>
          </a:p>
          <a:p>
            <a:r>
              <a:rPr kumimoji="1" lang="ja-JP" altLang="en-US" sz="4400" dirty="0" smtClean="0">
                <a:solidFill>
                  <a:srgbClr val="C00000"/>
                </a:solidFill>
              </a:rPr>
              <a:t>　　</a:t>
            </a:r>
            <a:r>
              <a:rPr kumimoji="1" lang="en-US" altLang="ja-JP" sz="4400" dirty="0" smtClean="0">
                <a:solidFill>
                  <a:srgbClr val="C00000"/>
                </a:solidFill>
              </a:rPr>
              <a:t>11</a:t>
            </a:r>
            <a:r>
              <a:rPr kumimoji="1" lang="ja-JP" altLang="en-US" sz="4400" dirty="0" smtClean="0">
                <a:solidFill>
                  <a:srgbClr val="C00000"/>
                </a:solidFill>
              </a:rPr>
              <a:t>月</a:t>
            </a:r>
            <a:r>
              <a:rPr kumimoji="1" lang="en-US" altLang="ja-JP" sz="4400" dirty="0" smtClean="0">
                <a:solidFill>
                  <a:srgbClr val="C00000"/>
                </a:solidFill>
              </a:rPr>
              <a:t>9</a:t>
            </a:r>
            <a:r>
              <a:rPr kumimoji="1" lang="ja-JP" altLang="en-US" sz="4400" dirty="0" smtClean="0">
                <a:solidFill>
                  <a:srgbClr val="C00000"/>
                </a:solidFill>
              </a:rPr>
              <a:t>日　日曜日　</a:t>
            </a:r>
            <a:r>
              <a:rPr kumimoji="1" lang="en-US" altLang="ja-JP" sz="4400" dirty="0" smtClean="0">
                <a:solidFill>
                  <a:srgbClr val="C00000"/>
                </a:solidFill>
              </a:rPr>
              <a:t>12</a:t>
            </a:r>
            <a:r>
              <a:rPr kumimoji="1" lang="ja-JP" altLang="en-US" sz="4400" dirty="0" smtClean="0">
                <a:solidFill>
                  <a:srgbClr val="C00000"/>
                </a:solidFill>
              </a:rPr>
              <a:t>時～　＠</a:t>
            </a:r>
            <a:r>
              <a:rPr kumimoji="1" lang="en-US" altLang="ja-JP" sz="4400" dirty="0" smtClean="0">
                <a:solidFill>
                  <a:srgbClr val="C00000"/>
                </a:solidFill>
              </a:rPr>
              <a:t>ATC</a:t>
            </a:r>
            <a:br>
              <a:rPr kumimoji="1" lang="en-US" altLang="ja-JP" sz="4400" dirty="0" smtClean="0">
                <a:solidFill>
                  <a:srgbClr val="C00000"/>
                </a:solidFill>
              </a:rPr>
            </a:br>
            <a:r>
              <a:rPr kumimoji="1" lang="en-US" altLang="ja-JP" sz="4400" dirty="0" smtClean="0">
                <a:solidFill>
                  <a:srgbClr val="C00000"/>
                </a:solidFill>
              </a:rPr>
              <a:t/>
            </a:r>
            <a:br>
              <a:rPr kumimoji="1" lang="en-US" altLang="ja-JP" sz="4400" dirty="0" smtClean="0">
                <a:solidFill>
                  <a:srgbClr val="C00000"/>
                </a:solidFill>
              </a:rPr>
            </a:br>
            <a:r>
              <a:rPr kumimoji="1" lang="ja-JP" altLang="en-US" sz="4400" dirty="0" smtClean="0">
                <a:solidFill>
                  <a:srgbClr val="C00000"/>
                </a:solidFill>
              </a:rPr>
              <a:t>４．　当面の予定　 ＆　おまけ　</a:t>
            </a:r>
            <a:endParaRPr kumimoji="1" lang="ja-JP" altLang="en-US" sz="4400" dirty="0">
              <a:solidFill>
                <a:srgbClr val="C00000"/>
              </a:solidFill>
            </a:endParaRPr>
          </a:p>
        </p:txBody>
      </p:sp>
      <p:pic>
        <p:nvPicPr>
          <p:cNvPr id="307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9100" y="179388"/>
            <a:ext cx="3241675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031" y="141744"/>
            <a:ext cx="8856761" cy="1261829"/>
          </a:xfrm>
        </p:spPr>
        <p:txBody>
          <a:bodyPr/>
          <a:lstStyle/>
          <a:p>
            <a:r>
              <a:rPr kumimoji="1" lang="en-US" altLang="ja-JP" dirty="0" smtClean="0"/>
              <a:t>Pepper</a:t>
            </a:r>
            <a:r>
              <a:rPr kumimoji="1" lang="ja-JP" altLang="en-US" dirty="0" smtClean="0"/>
              <a:t>　ｏｎ　Ｓｏｆ</a:t>
            </a:r>
            <a:r>
              <a:rPr kumimoji="1" lang="en-US" altLang="ja-JP" dirty="0" smtClean="0"/>
              <a:t>t</a:t>
            </a:r>
            <a:r>
              <a:rPr kumimoji="1" lang="ja-JP" altLang="en-US" dirty="0" smtClean="0"/>
              <a:t>Ｂａｎｋ</a:t>
            </a:r>
            <a:endParaRPr kumimoji="1" lang="ja-JP" altLang="en-US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 l="6201" t="11339" r="16240" b="7087"/>
          <a:stretch>
            <a:fillRect/>
          </a:stretch>
        </p:blipFill>
        <p:spPr bwMode="auto">
          <a:xfrm>
            <a:off x="287784" y="1115541"/>
            <a:ext cx="9455978" cy="6215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ソフトバンクロボティクス株式会社代表取締役社長冨澤文秀氏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03808" y="2483693"/>
            <a:ext cx="9217024" cy="266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dirty="0" smtClean="0">
                <a:solidFill>
                  <a:srgbClr val="FF0000"/>
                </a:solidFill>
              </a:rPr>
              <a:t>「ロボットは日本のお家芸。日本はこの分野で絶対負けてはいけない」</a:t>
            </a:r>
            <a:endParaRPr kumimoji="1" lang="ja-JP" altLang="en-US" sz="6000" dirty="0" smtClean="0">
              <a:solidFill>
                <a:srgbClr val="FF000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719832" y="6598221"/>
            <a:ext cx="8784729" cy="607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9</a:t>
            </a:r>
            <a:r>
              <a:rPr lang="ja-JP" altLang="en-US" dirty="0" smtClean="0">
                <a:solidFill>
                  <a:schemeClr val="tx1"/>
                </a:solidFill>
              </a:rPr>
              <a:t>月</a:t>
            </a:r>
            <a:r>
              <a:rPr lang="en-US" altLang="ja-JP" dirty="0" smtClean="0">
                <a:solidFill>
                  <a:schemeClr val="tx1"/>
                </a:solidFill>
              </a:rPr>
              <a:t>20</a:t>
            </a:r>
            <a:r>
              <a:rPr lang="ja-JP" altLang="en-US" dirty="0" smtClean="0">
                <a:solidFill>
                  <a:schemeClr val="tx1"/>
                </a:solidFill>
              </a:rPr>
              <a:t>日、ソフトバンクモバイル株式会社主催「</a:t>
            </a:r>
            <a:r>
              <a:rPr lang="en-US" altLang="ja-JP" dirty="0" smtClean="0">
                <a:solidFill>
                  <a:schemeClr val="tx1"/>
                </a:solidFill>
              </a:rPr>
              <a:t>Pepper Tech Festival 2014</a:t>
            </a:r>
            <a:r>
              <a:rPr lang="ja-JP" altLang="en-US" dirty="0" smtClean="0">
                <a:solidFill>
                  <a:schemeClr val="tx1"/>
                </a:solidFill>
              </a:rPr>
              <a:t>」　基調講演</a:t>
            </a:r>
            <a:r>
              <a:rPr lang="en-US" altLang="ja-JP" dirty="0" smtClean="0">
                <a:solidFill>
                  <a:schemeClr val="tx1"/>
                </a:solidFill>
              </a:rPr>
              <a:t/>
            </a:r>
            <a:br>
              <a:rPr lang="en-US" altLang="ja-JP" dirty="0" smtClean="0">
                <a:solidFill>
                  <a:schemeClr val="tx1"/>
                </a:solidFill>
              </a:rPr>
            </a:br>
            <a:r>
              <a:rPr lang="en-US" altLang="ja-JP" dirty="0" smtClean="0">
                <a:solidFill>
                  <a:schemeClr val="tx1"/>
                </a:solidFill>
              </a:rPr>
              <a:t> http://pc.watch.impress.co.jp/docs/column/kyokai/20140924_668070.html</a:t>
            </a:r>
            <a:endParaRPr lang="ja-JP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0325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0" y="1403573"/>
            <a:ext cx="1368151" cy="1380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C00000"/>
                </a:solidFill>
              </a:rPr>
              <a:t>開発環境は　買収した　</a:t>
            </a:r>
            <a:endParaRPr kumimoji="1" lang="en-US" altLang="ja-JP" dirty="0" smtClean="0">
              <a:solidFill>
                <a:srgbClr val="C00000"/>
              </a:solidFill>
            </a:endParaRPr>
          </a:p>
          <a:p>
            <a:r>
              <a:rPr kumimoji="1" lang="ja-JP" altLang="en-US" dirty="0" smtClean="0">
                <a:solidFill>
                  <a:srgbClr val="C00000"/>
                </a:solidFill>
              </a:rPr>
              <a:t>フランスの会社が</a:t>
            </a:r>
            <a:r>
              <a:rPr kumimoji="1" lang="en-US" altLang="ja-JP" dirty="0" smtClean="0">
                <a:solidFill>
                  <a:srgbClr val="C00000"/>
                </a:solidFill>
              </a:rPr>
              <a:t/>
            </a:r>
            <a:br>
              <a:rPr kumimoji="1" lang="en-US" altLang="ja-JP" dirty="0" smtClean="0">
                <a:solidFill>
                  <a:srgbClr val="C00000"/>
                </a:solidFill>
              </a:rPr>
            </a:br>
            <a:r>
              <a:rPr kumimoji="1" lang="ja-JP" altLang="en-US" dirty="0" smtClean="0">
                <a:solidFill>
                  <a:srgbClr val="C00000"/>
                </a:solidFill>
              </a:rPr>
              <a:t>作ってます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031" y="141744"/>
            <a:ext cx="8712745" cy="1045805"/>
          </a:xfrm>
        </p:spPr>
        <p:txBody>
          <a:bodyPr/>
          <a:lstStyle/>
          <a:p>
            <a:r>
              <a:rPr kumimoji="1" lang="ja-JP" altLang="en-US" dirty="0" smtClean="0"/>
              <a:t>Ｌｉｎｕｘ　のライブラリで制御</a:t>
            </a:r>
            <a:endParaRPr kumimoji="1" lang="ja-JP" altLang="en-US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 t="7087" r="13878" b="8031"/>
          <a:stretch>
            <a:fillRect/>
          </a:stretch>
        </p:blipFill>
        <p:spPr bwMode="auto">
          <a:xfrm>
            <a:off x="-1" y="1098585"/>
            <a:ext cx="10080625" cy="6209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7784" y="3635821"/>
            <a:ext cx="3600400" cy="2232248"/>
          </a:xfrm>
        </p:spPr>
        <p:txBody>
          <a:bodyPr/>
          <a:lstStyle/>
          <a:p>
            <a:r>
              <a:rPr kumimoji="1" lang="ja-JP" altLang="en-US" dirty="0" smtClean="0"/>
              <a:t>グランフロント　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同日同時刻</a:t>
            </a:r>
            <a:endParaRPr kumimoji="1" lang="ja-JP" altLang="en-US" dirty="0"/>
          </a:p>
        </p:txBody>
      </p:sp>
      <p:pic>
        <p:nvPicPr>
          <p:cNvPr id="104450" name="Picture 2" descr="埋め込み画像への固定リンク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0232" y="0"/>
            <a:ext cx="5486400" cy="9753601"/>
          </a:xfrm>
          <a:prstGeom prst="rect">
            <a:avLst/>
          </a:prstGeom>
          <a:noFill/>
        </p:spPr>
      </p:pic>
      <p:sp>
        <p:nvSpPr>
          <p:cNvPr id="4" name="ホームベース 3"/>
          <p:cNvSpPr/>
          <p:nvPr/>
        </p:nvSpPr>
        <p:spPr bwMode="auto">
          <a:xfrm>
            <a:off x="431800" y="6084093"/>
            <a:ext cx="3744416" cy="1080120"/>
          </a:xfrm>
          <a:prstGeom prst="homePlate">
            <a:avLst>
              <a:gd name="adj" fmla="val 74691"/>
            </a:avLst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1" lang="ja-JP" altLang="en-US" sz="2800" dirty="0" smtClean="0">
                <a:solidFill>
                  <a:srgbClr val="0070C0"/>
                </a:solidFill>
              </a:rPr>
              <a:t>ほぼほぼ</a:t>
            </a:r>
            <a:endParaRPr kumimoji="1" lang="en-US" altLang="ja-JP" sz="2800" dirty="0" smtClean="0">
              <a:solidFill>
                <a:srgbClr val="0070C0"/>
              </a:solidFill>
            </a:endParaRPr>
          </a:p>
          <a:p>
            <a:pPr marL="0" marR="0" indent="0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1" lang="ja-JP" altLang="en-US" sz="2800" dirty="0" smtClean="0">
                <a:solidFill>
                  <a:srgbClr val="0070C0"/>
                </a:solidFill>
              </a:rPr>
              <a:t>　ペッパーと同サイズ</a:t>
            </a:r>
            <a:endParaRPr kumimoji="1" lang="en-US" altLang="ja-JP" sz="2800" dirty="0" smtClean="0">
              <a:solidFill>
                <a:srgbClr val="0070C0"/>
              </a:solidFill>
            </a:endParaRPr>
          </a:p>
          <a:p>
            <a:pPr marL="0" marR="0" indent="0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1" lang="ja-JP" altLang="en-US" sz="2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84127" y="1191543"/>
            <a:ext cx="3744417" cy="1580182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タイトル 1"/>
          <p:cNvSpPr txBox="1">
            <a:spLocks/>
          </p:cNvSpPr>
          <p:nvPr/>
        </p:nvSpPr>
        <p:spPr bwMode="auto">
          <a:xfrm>
            <a:off x="2159992" y="4001739"/>
            <a:ext cx="5616624" cy="1938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kumimoji="1" lang="ja-JP" altLang="en-US" sz="44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ホビーロボット</a:t>
            </a:r>
            <a:r>
              <a:rPr kumimoji="1" lang="ja-JP" altLang="en-US" sz="44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最前線</a:t>
            </a:r>
            <a:endParaRPr kumimoji="1" lang="en-US" altLang="ja-JP" sz="4400" kern="0" dirty="0" smtClean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ctr" eaLnBrk="0">
              <a:defRPr/>
            </a:pPr>
            <a:endParaRPr kumimoji="1" lang="en-US" altLang="ja-JP" sz="4400" kern="0" dirty="0" smtClean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ctr" eaLnBrk="0">
              <a:defRPr/>
            </a:pPr>
            <a:r>
              <a:rPr kumimoji="1" lang="ja-JP" altLang="en-US" sz="44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これが　業界の常識！</a:t>
            </a:r>
            <a:endParaRPr kumimoji="1" lang="en-US" altLang="ja-JP" sz="4400" kern="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0" y="6070967"/>
            <a:ext cx="10136108" cy="123726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ja-JP" altLang="en-US" sz="8000" b="1" dirty="0" smtClean="0">
                <a:ln w="11430"/>
                <a:solidFill>
                  <a:srgbClr val="FF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８ｍなら今でもイケ</a:t>
            </a:r>
            <a:r>
              <a:rPr lang="ja-JP" altLang="en-US" sz="8000" b="1" dirty="0" err="1" smtClean="0">
                <a:ln w="11430"/>
                <a:solidFill>
                  <a:srgbClr val="FF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る</a:t>
            </a:r>
            <a:r>
              <a:rPr lang="ja-JP" altLang="en-US" sz="8000" b="1" dirty="0" smtClean="0">
                <a:ln w="11430"/>
                <a:solidFill>
                  <a:srgbClr val="FF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！</a:t>
            </a:r>
            <a:endParaRPr lang="ja-JP" altLang="en-US" sz="8000" b="1" dirty="0">
              <a:ln w="11430"/>
              <a:solidFill>
                <a:srgbClr val="FF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7282" name="Picture 2" descr="埋め込み画像への固定リンク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2560" y="-612651"/>
            <a:ext cx="2592288" cy="4608512"/>
          </a:xfrm>
          <a:prstGeom prst="rect">
            <a:avLst/>
          </a:prstGeom>
          <a:noFill/>
        </p:spPr>
      </p:pic>
      <p:pic>
        <p:nvPicPr>
          <p:cNvPr id="97284" name="Picture 4" descr="埋め込み画像への固定リンク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44464" y="0"/>
            <a:ext cx="5280587" cy="3960440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7704608" y="4211885"/>
            <a:ext cx="2095445" cy="16381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C00000"/>
                </a:solidFill>
              </a:rPr>
              <a:t>ちなみに</a:t>
            </a:r>
            <a:r>
              <a:rPr kumimoji="1" lang="en-US" altLang="ja-JP" dirty="0" smtClean="0">
                <a:solidFill>
                  <a:srgbClr val="C00000"/>
                </a:solidFill>
              </a:rPr>
              <a:t/>
            </a:r>
            <a:br>
              <a:rPr kumimoji="1" lang="en-US" altLang="ja-JP" dirty="0" smtClean="0">
                <a:solidFill>
                  <a:srgbClr val="C00000"/>
                </a:solidFill>
              </a:rPr>
            </a:br>
            <a:r>
              <a:rPr kumimoji="1" lang="ja-JP" altLang="en-US" dirty="0" smtClean="0">
                <a:solidFill>
                  <a:srgbClr val="C00000"/>
                </a:solidFill>
              </a:rPr>
              <a:t>明日、このロボ達の</a:t>
            </a:r>
            <a:r>
              <a:rPr kumimoji="1" lang="en-US" altLang="ja-JP" dirty="0" smtClean="0">
                <a:solidFill>
                  <a:srgbClr val="C00000"/>
                </a:solidFill>
              </a:rPr>
              <a:t/>
            </a:r>
            <a:br>
              <a:rPr kumimoji="1" lang="en-US" altLang="ja-JP" dirty="0" smtClean="0">
                <a:solidFill>
                  <a:srgbClr val="C00000"/>
                </a:solidFill>
              </a:rPr>
            </a:br>
            <a:r>
              <a:rPr kumimoji="1" lang="ja-JP" altLang="en-US" dirty="0" smtClean="0">
                <a:solidFill>
                  <a:srgbClr val="C00000"/>
                </a:solidFill>
              </a:rPr>
              <a:t>後継機が</a:t>
            </a:r>
            <a:r>
              <a:rPr kumimoji="1" lang="en-US" altLang="ja-JP" dirty="0" smtClean="0">
                <a:solidFill>
                  <a:srgbClr val="C00000"/>
                </a:solidFill>
              </a:rPr>
              <a:t/>
            </a:r>
            <a:br>
              <a:rPr kumimoji="1" lang="en-US" altLang="ja-JP" dirty="0" smtClean="0">
                <a:solidFill>
                  <a:srgbClr val="C00000"/>
                </a:solidFill>
              </a:rPr>
            </a:br>
            <a:r>
              <a:rPr kumimoji="1" lang="ja-JP" altLang="en-US" dirty="0" smtClean="0">
                <a:solidFill>
                  <a:srgbClr val="C00000"/>
                </a:solidFill>
              </a:rPr>
              <a:t>東京・日本テレビで</a:t>
            </a:r>
            <a:r>
              <a:rPr kumimoji="1" lang="en-US" altLang="ja-JP" dirty="0" smtClean="0">
                <a:solidFill>
                  <a:srgbClr val="C00000"/>
                </a:solidFill>
              </a:rPr>
              <a:t/>
            </a:r>
            <a:br>
              <a:rPr kumimoji="1" lang="en-US" altLang="ja-JP" dirty="0" smtClean="0">
                <a:solidFill>
                  <a:srgbClr val="C00000"/>
                </a:solidFill>
              </a:rPr>
            </a:br>
            <a:r>
              <a:rPr kumimoji="1" lang="ja-JP" altLang="en-US" dirty="0" smtClean="0">
                <a:solidFill>
                  <a:srgbClr val="C00000"/>
                </a:solidFill>
              </a:rPr>
              <a:t>戦います</a:t>
            </a:r>
            <a:r>
              <a:rPr kumimoji="1" lang="en-US" altLang="ja-JP" dirty="0" smtClean="0">
                <a:solidFill>
                  <a:srgbClr val="C00000"/>
                </a:solidFill>
              </a:rPr>
              <a:t/>
            </a:r>
            <a:br>
              <a:rPr kumimoji="1" lang="en-US" altLang="ja-JP" dirty="0" smtClean="0">
                <a:solidFill>
                  <a:srgbClr val="C00000"/>
                </a:solidFill>
              </a:rPr>
            </a:br>
            <a:r>
              <a:rPr kumimoji="1" lang="ja-JP" altLang="en-US" dirty="0" smtClean="0">
                <a:solidFill>
                  <a:srgbClr val="C00000"/>
                </a:solidFill>
              </a:rPr>
              <a:t>放送は</a:t>
            </a:r>
            <a:r>
              <a:rPr kumimoji="1" lang="en-US" altLang="ja-JP" dirty="0" smtClean="0">
                <a:solidFill>
                  <a:srgbClr val="C00000"/>
                </a:solidFill>
              </a:rPr>
              <a:t>12</a:t>
            </a:r>
            <a:r>
              <a:rPr kumimoji="1" lang="ja-JP" altLang="en-US" dirty="0" smtClean="0">
                <a:solidFill>
                  <a:srgbClr val="C00000"/>
                </a:solidFill>
              </a:rPr>
              <a:t>月</a:t>
            </a:r>
            <a:endParaRPr kumimoji="1" lang="en-US" altLang="ja-JP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4368" y="3131765"/>
            <a:ext cx="4182162" cy="334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7784" y="179437"/>
            <a:ext cx="9433048" cy="2808312"/>
          </a:xfrm>
        </p:spPr>
        <p:txBody>
          <a:bodyPr/>
          <a:lstStyle/>
          <a:p>
            <a:r>
              <a:rPr lang="en-US" altLang="ja-JP" b="1" dirty="0" smtClean="0"/>
              <a:t>Transformers: Age of Extinction</a:t>
            </a:r>
            <a:br>
              <a:rPr lang="en-US" altLang="ja-JP" b="1" dirty="0" smtClean="0"/>
            </a:br>
            <a:r>
              <a:rPr lang="ja-JP" altLang="en-US" b="1" dirty="0" smtClean="0"/>
              <a:t>（</a:t>
            </a:r>
            <a:r>
              <a:rPr lang="en-US" altLang="ja-JP" b="1" dirty="0" smtClean="0"/>
              <a:t>2014</a:t>
            </a:r>
            <a:r>
              <a:rPr lang="ja-JP" altLang="en-US" b="1" dirty="0" smtClean="0"/>
              <a:t>）</a:t>
            </a:r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 dirty="0" smtClean="0"/>
              <a:t>　中華人民共和国　興行収入</a:t>
            </a:r>
            <a:r>
              <a:rPr lang="ja-JP" altLang="en-US" dirty="0" smtClean="0"/>
              <a:t>　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推定</a:t>
            </a:r>
            <a:r>
              <a:rPr lang="en-US" altLang="ja-JP" dirty="0" smtClean="0"/>
              <a:t>30</a:t>
            </a:r>
            <a:r>
              <a:rPr lang="ja-JP" altLang="en-US" dirty="0" smtClean="0"/>
              <a:t>億ドル　</a:t>
            </a:r>
            <a:r>
              <a:rPr lang="en-US" altLang="ja-JP" dirty="0" smtClean="0"/>
              <a:t>×</a:t>
            </a:r>
            <a:r>
              <a:rPr lang="ja-JP" altLang="en-US" dirty="0" smtClean="0"/>
              <a:t>　１１０円＝</a:t>
            </a:r>
            <a:r>
              <a:rPr lang="en-US" altLang="ja-JP" dirty="0" smtClean="0"/>
              <a:t>3000</a:t>
            </a:r>
            <a:r>
              <a:rPr lang="ja-JP" altLang="en-US" dirty="0" smtClean="0"/>
              <a:t>億円　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47824" y="6948189"/>
            <a:ext cx="9217024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製作費　推定２億ドル　＋広告宣伝費推定</a:t>
            </a:r>
            <a:r>
              <a:rPr lang="en-US" altLang="ja-JP" dirty="0" smtClean="0">
                <a:solidFill>
                  <a:srgbClr val="FF0000"/>
                </a:solidFill>
              </a:rPr>
              <a:t>10</a:t>
            </a:r>
            <a:r>
              <a:rPr lang="ja-JP" altLang="en-US" dirty="0" smtClean="0">
                <a:solidFill>
                  <a:srgbClr val="FF0000"/>
                </a:solidFill>
              </a:rPr>
              <a:t>億ドル　／　タイアップ広告収入　推定</a:t>
            </a:r>
            <a:r>
              <a:rPr lang="en-US" altLang="ja-JP" dirty="0" smtClean="0">
                <a:solidFill>
                  <a:srgbClr val="FF0000"/>
                </a:solidFill>
              </a:rPr>
              <a:t>2</a:t>
            </a:r>
            <a:r>
              <a:rPr lang="ja-JP" altLang="en-US" dirty="0" smtClean="0">
                <a:solidFill>
                  <a:srgbClr val="FF0000"/>
                </a:solidFill>
              </a:rPr>
              <a:t>億ドル　</a:t>
            </a:r>
            <a:endParaRPr kumimoji="1" lang="ja-JP" altLang="en-US" dirty="0" smtClean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248" t="11339" r="9154" b="6614"/>
          <a:stretch>
            <a:fillRect/>
          </a:stretch>
        </p:blipFill>
        <p:spPr bwMode="auto">
          <a:xfrm>
            <a:off x="80995" y="3131765"/>
            <a:ext cx="5535381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TT</a:t>
            </a:r>
            <a:r>
              <a:rPr kumimoji="1" lang="ja-JP" altLang="en-US" dirty="0" smtClean="0"/>
              <a:t>社もそれなりに儲かったようです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64344" y="755501"/>
            <a:ext cx="11668125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Project J-deite Membe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768" y="35421"/>
            <a:ext cx="3524250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3730" name="Picture 2" descr="http://j-deite.jp/images/10.jpg"/>
          <p:cNvPicPr>
            <a:picLocks noChangeAspect="1" noChangeArrowheads="1"/>
          </p:cNvPicPr>
          <p:nvPr/>
        </p:nvPicPr>
        <p:blipFill>
          <a:blip r:embed="rId2" cstate="print"/>
          <a:srcRect r="22146"/>
          <a:stretch>
            <a:fillRect/>
          </a:stretch>
        </p:blipFill>
        <p:spPr bwMode="auto">
          <a:xfrm>
            <a:off x="0" y="-3"/>
            <a:ext cx="10124799" cy="8671560"/>
          </a:xfrm>
          <a:prstGeom prst="rect">
            <a:avLst/>
          </a:prstGeom>
          <a:noFill/>
        </p:spPr>
      </p:pic>
      <p:sp>
        <p:nvSpPr>
          <p:cNvPr id="4" name="テキスト ボックス 3"/>
          <p:cNvSpPr txBox="1"/>
          <p:nvPr/>
        </p:nvSpPr>
        <p:spPr>
          <a:xfrm>
            <a:off x="431800" y="6012085"/>
            <a:ext cx="4176216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 smtClean="0">
                <a:solidFill>
                  <a:srgbClr val="C00000"/>
                </a:solidFill>
              </a:rPr>
              <a:t>http://j-deite.jp</a:t>
            </a:r>
            <a:endParaRPr kumimoji="1" lang="ja-JP" altLang="en-US" sz="4000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98438"/>
            <a:ext cx="5754688" cy="1081087"/>
          </a:xfrm>
        </p:spPr>
        <p:txBody>
          <a:bodyPr/>
          <a:lstStyle/>
          <a:p>
            <a:pPr eaLnBrk="1" hangingPunct="1">
              <a:lnSpc>
                <a:spcPct val="83000"/>
              </a:lnSpc>
              <a:tabLst>
                <a:tab pos="0" algn="l"/>
                <a:tab pos="492125" algn="l"/>
                <a:tab pos="987425" algn="l"/>
                <a:tab pos="1482725" algn="l"/>
                <a:tab pos="1978025" algn="l"/>
                <a:tab pos="2473325" algn="l"/>
                <a:tab pos="2968625" algn="l"/>
                <a:tab pos="3463925" algn="l"/>
                <a:tab pos="3959225" algn="l"/>
                <a:tab pos="4454525" algn="l"/>
                <a:tab pos="4949825" algn="l"/>
                <a:tab pos="5445125" algn="l"/>
                <a:tab pos="5940425" algn="l"/>
                <a:tab pos="6435725" algn="l"/>
                <a:tab pos="6931025" algn="l"/>
                <a:tab pos="7426325" algn="l"/>
                <a:tab pos="7921625" algn="l"/>
                <a:tab pos="8416925" algn="l"/>
                <a:tab pos="8912225" algn="l"/>
                <a:tab pos="9405938" algn="l"/>
                <a:tab pos="9901238" algn="l"/>
              </a:tabLst>
            </a:pPr>
            <a:r>
              <a:rPr lang="ja-JP" altLang="en-GB" sz="3100" smtClean="0">
                <a:solidFill>
                  <a:srgbClr val="336600"/>
                </a:solidFill>
                <a:latin typeface="ＭＳ ゴシック" pitchFamily="49" charset="-128"/>
                <a:ea typeface="ＭＳ ゴシック" pitchFamily="49" charset="-128"/>
              </a:rPr>
              <a:t>ホビーロボット研究会</a:t>
            </a:r>
            <a:br>
              <a:rPr lang="ja-JP" altLang="en-GB" sz="3100" smtClean="0">
                <a:solidFill>
                  <a:srgbClr val="336600"/>
                </a:solidFill>
                <a:latin typeface="ＭＳ ゴシック" pitchFamily="49" charset="-128"/>
                <a:ea typeface="ＭＳ ゴシック" pitchFamily="49" charset="-128"/>
              </a:rPr>
            </a:br>
            <a:r>
              <a:rPr lang="en-GB" altLang="ja-JP" sz="3100" smtClean="0">
                <a:solidFill>
                  <a:srgbClr val="336600"/>
                </a:solidFill>
                <a:latin typeface="ＭＳ ゴシック" pitchFamily="49" charset="-128"/>
                <a:ea typeface="ＭＳ ゴシック" pitchFamily="49" charset="-128"/>
              </a:rPr>
              <a:t>Fun RObot meeting</a:t>
            </a: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0" y="1636713"/>
            <a:ext cx="7778750" cy="676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hangingPunct="1">
              <a:lnSpc>
                <a:spcPct val="83000"/>
              </a:lnSpc>
              <a:tabLst>
                <a:tab pos="0" algn="l"/>
                <a:tab pos="492125" algn="l"/>
                <a:tab pos="987425" algn="l"/>
                <a:tab pos="1482725" algn="l"/>
                <a:tab pos="1978025" algn="l"/>
                <a:tab pos="2473325" algn="l"/>
                <a:tab pos="2968625" algn="l"/>
                <a:tab pos="3463925" algn="l"/>
                <a:tab pos="3959225" algn="l"/>
                <a:tab pos="4454525" algn="l"/>
                <a:tab pos="4949825" algn="l"/>
                <a:tab pos="5445125" algn="l"/>
                <a:tab pos="5940425" algn="l"/>
                <a:tab pos="6435725" algn="l"/>
                <a:tab pos="6931025" algn="l"/>
                <a:tab pos="7426325" algn="l"/>
                <a:tab pos="7921625" algn="l"/>
                <a:tab pos="8416925" algn="l"/>
                <a:tab pos="8912225" algn="l"/>
                <a:tab pos="9405938" algn="l"/>
                <a:tab pos="9901238" algn="l"/>
              </a:tabLst>
            </a:pPr>
            <a:r>
              <a:rPr lang="en-US" sz="530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「</a:t>
            </a:r>
            <a:r>
              <a:rPr lang="en-US" altLang="ja-JP" sz="530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FROM</a:t>
            </a:r>
            <a:r>
              <a:rPr lang="en-US" sz="530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」の活動について</a:t>
            </a:r>
          </a:p>
        </p:txBody>
      </p:sp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2988" y="49213"/>
            <a:ext cx="375920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4" cstate="print"/>
          <a:srcRect t="39919"/>
          <a:stretch>
            <a:fillRect/>
          </a:stretch>
        </p:blipFill>
        <p:spPr bwMode="auto">
          <a:xfrm>
            <a:off x="7183438" y="2827338"/>
            <a:ext cx="2482850" cy="430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02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313" y="2827338"/>
            <a:ext cx="6297612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031" y="141744"/>
            <a:ext cx="9065562" cy="685765"/>
          </a:xfrm>
        </p:spPr>
        <p:txBody>
          <a:bodyPr/>
          <a:lstStyle/>
          <a:p>
            <a:r>
              <a:rPr kumimoji="1" lang="en-US" altLang="ja-JP" dirty="0" smtClean="0"/>
              <a:t>http://j-deite.jp</a:t>
            </a:r>
            <a:endParaRPr kumimoji="1" lang="ja-JP" altLang="en-US" dirty="0"/>
          </a:p>
        </p:txBody>
      </p:sp>
      <p:pic>
        <p:nvPicPr>
          <p:cNvPr id="72706" name="Picture 2" descr="http://j-deite.jp/images/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768" y="899517"/>
            <a:ext cx="9753600" cy="65036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8" y="-36587"/>
            <a:ext cx="10080625" cy="535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タイトル 1"/>
          <p:cNvSpPr txBox="1">
            <a:spLocks/>
          </p:cNvSpPr>
          <p:nvPr/>
        </p:nvSpPr>
        <p:spPr bwMode="auto">
          <a:xfrm>
            <a:off x="504031" y="5508029"/>
            <a:ext cx="8784753" cy="1800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1" lang="ja-JP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でも　トランスフォーマー　じゃなしに</a:t>
            </a:r>
            <a:r>
              <a:rPr kumimoji="1" lang="en-US" altLang="ja-JP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1" lang="en-US" altLang="ja-JP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1" lang="ja-JP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どうみても</a:t>
            </a:r>
            <a:r>
              <a:rPr kumimoji="1" lang="en-US" altLang="ja-JP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1" lang="en-US" altLang="ja-JP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1" lang="ja-JP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勇者ロボ（</a:t>
            </a:r>
            <a:r>
              <a:rPr kumimoji="1" lang="en-US" altLang="ja-JP" sz="4400" kern="0" dirty="0" smtClean="0">
                <a:solidFill>
                  <a:srgbClr val="000000"/>
                </a:solidFill>
                <a:latin typeface="+mn-ea"/>
                <a:ea typeface="+mn-ea"/>
                <a:cs typeface="+mj-cs"/>
              </a:rPr>
              <a:t>ℂ</a:t>
            </a:r>
            <a:r>
              <a:rPr kumimoji="1" lang="ja-JP" altLang="en-US" sz="4400" kern="0" dirty="0" smtClean="0">
                <a:solidFill>
                  <a:srgbClr val="000000"/>
                </a:solidFill>
                <a:latin typeface="+mn-ea"/>
                <a:ea typeface="+mn-ea"/>
                <a:cs typeface="+mj-cs"/>
              </a:rPr>
              <a:t>サンライズ</a:t>
            </a:r>
            <a:r>
              <a:rPr kumimoji="1" lang="ja-JP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™</a:t>
            </a:r>
            <a:r>
              <a:rPr kumimoji="1" lang="ja-JP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）　だよね。</a:t>
            </a:r>
            <a:endParaRPr kumimoji="1" lang="ja-JP" alt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5777" y="35421"/>
            <a:ext cx="3096344" cy="648072"/>
          </a:xfrm>
        </p:spPr>
        <p:txBody>
          <a:bodyPr/>
          <a:lstStyle/>
          <a:p>
            <a:r>
              <a:rPr kumimoji="1" lang="en-US" altLang="ja-JP" sz="3600" dirty="0" smtClean="0">
                <a:solidFill>
                  <a:srgbClr val="FF0000"/>
                </a:solidFill>
              </a:rPr>
              <a:t>http://j-deite.jp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5" name="ホームベース 4"/>
          <p:cNvSpPr/>
          <p:nvPr/>
        </p:nvSpPr>
        <p:spPr bwMode="auto">
          <a:xfrm flipH="1">
            <a:off x="4248224" y="4643933"/>
            <a:ext cx="4320480" cy="504056"/>
          </a:xfrm>
          <a:prstGeom prst="homePlate">
            <a:avLst>
              <a:gd name="adj" fmla="val 145239"/>
            </a:avLst>
          </a:prstGeom>
          <a:solidFill>
            <a:schemeClr val="tx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1" lang="ja-JP" altLang="en-US" dirty="0" smtClean="0">
                <a:solidFill>
                  <a:srgbClr val="FF0000"/>
                </a:solidFill>
              </a:rPr>
              <a:t>ほぼほぼ　ペッパーと同サイズ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pPr marL="0" marR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1" lang="en-US" altLang="ja-JP" dirty="0" smtClean="0">
                <a:solidFill>
                  <a:srgbClr val="FF0000"/>
                </a:solidFill>
              </a:rPr>
              <a:t>2</a:t>
            </a:r>
            <a:r>
              <a:rPr kumimoji="1" lang="ja-JP" altLang="en-US" dirty="0" smtClean="0">
                <a:solidFill>
                  <a:srgbClr val="FF0000"/>
                </a:solidFill>
              </a:rPr>
              <a:t>年後にはハーフ　２．５ｍ級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8500" r="9714"/>
          <a:stretch>
            <a:fillRect/>
          </a:stretch>
        </p:blipFill>
        <p:spPr bwMode="auto">
          <a:xfrm>
            <a:off x="71643" y="1187549"/>
            <a:ext cx="9698637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TT</a:t>
            </a:r>
            <a:r>
              <a:rPr kumimoji="1" lang="ja-JP" altLang="en-US" dirty="0" smtClean="0"/>
              <a:t>社が　こうなら　</a:t>
            </a:r>
            <a:r>
              <a:rPr kumimoji="1" lang="en-US" altLang="ja-JP" dirty="0" smtClean="0"/>
              <a:t>B</a:t>
            </a:r>
            <a:r>
              <a:rPr kumimoji="1" lang="ja-JP" altLang="en-US" dirty="0" smtClean="0"/>
              <a:t>社は？</a:t>
            </a:r>
            <a:endParaRPr kumimoji="1" lang="ja-JP" altLang="en-US" dirty="0"/>
          </a:p>
        </p:txBody>
      </p:sp>
      <p:pic>
        <p:nvPicPr>
          <p:cNvPr id="4" name="図 3" descr="P72509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9832" y="2195661"/>
            <a:ext cx="5963985" cy="4472989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768504" y="4427909"/>
            <a:ext cx="2952328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C00000"/>
                </a:solidFill>
              </a:rPr>
              <a:t>ガンダムの新作が　</a:t>
            </a:r>
            <a:r>
              <a:rPr kumimoji="1" lang="en-US" altLang="ja-JP" dirty="0" smtClean="0">
                <a:solidFill>
                  <a:srgbClr val="C00000"/>
                </a:solidFill>
              </a:rPr>
              <a:t>2</a:t>
            </a:r>
            <a:r>
              <a:rPr kumimoji="1" lang="ja-JP" altLang="en-US" dirty="0" smtClean="0">
                <a:solidFill>
                  <a:srgbClr val="C00000"/>
                </a:solidFill>
              </a:rPr>
              <a:t>本も　</a:t>
            </a:r>
            <a:r>
              <a:rPr kumimoji="1" lang="en-US" altLang="ja-JP" dirty="0" smtClean="0">
                <a:solidFill>
                  <a:srgbClr val="C00000"/>
                </a:solidFill>
              </a:rPr>
              <a:t>TV</a:t>
            </a:r>
            <a:r>
              <a:rPr kumimoji="1" lang="ja-JP" altLang="en-US" dirty="0" smtClean="0">
                <a:solidFill>
                  <a:srgbClr val="C00000"/>
                </a:solidFill>
              </a:rPr>
              <a:t>放送されてますが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2019 </a:t>
            </a:r>
            <a:r>
              <a:rPr kumimoji="1" lang="ja-JP" altLang="en-US" dirty="0" smtClean="0"/>
              <a:t>年に１８ｍ　作れる人募集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http://gundam-challenge.com</a:t>
            </a:r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1920" y="1587500"/>
            <a:ext cx="8115300" cy="597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ホームベース 3"/>
          <p:cNvSpPr/>
          <p:nvPr/>
        </p:nvSpPr>
        <p:spPr bwMode="auto">
          <a:xfrm>
            <a:off x="431800" y="2987749"/>
            <a:ext cx="3528144" cy="936104"/>
          </a:xfrm>
          <a:prstGeom prst="homePlat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1" lang="ja-JP" altLang="en-US" sz="2800" dirty="0" smtClean="0">
                <a:solidFill>
                  <a:schemeClr val="tx1"/>
                </a:solidFill>
              </a:rPr>
              <a:t>２０２０　</a:t>
            </a:r>
            <a:r>
              <a:rPr kumimoji="1" lang="en-US" altLang="ja-JP" sz="2800" dirty="0" smtClean="0">
                <a:solidFill>
                  <a:schemeClr val="tx1"/>
                </a:solidFill>
              </a:rPr>
              <a:t/>
            </a:r>
            <a:br>
              <a:rPr kumimoji="1" lang="en-US" altLang="ja-JP" sz="2800" dirty="0" smtClean="0">
                <a:solidFill>
                  <a:schemeClr val="tx1"/>
                </a:solidFill>
              </a:rPr>
            </a:br>
            <a:r>
              <a:rPr kumimoji="1" lang="ja-JP" altLang="en-US" sz="2800" dirty="0" smtClean="0">
                <a:solidFill>
                  <a:schemeClr val="tx1"/>
                </a:solidFill>
              </a:rPr>
              <a:t>東京大会便乗企画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5" name="ホームベース 4"/>
          <p:cNvSpPr/>
          <p:nvPr/>
        </p:nvSpPr>
        <p:spPr bwMode="auto">
          <a:xfrm>
            <a:off x="584200" y="4211885"/>
            <a:ext cx="3231976" cy="936104"/>
          </a:xfrm>
          <a:prstGeom prst="homePlat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1" lang="ja-JP" altLang="en-US" sz="2800" dirty="0" smtClean="0">
                <a:solidFill>
                  <a:schemeClr val="tx1"/>
                </a:solidFill>
              </a:rPr>
              <a:t>現在　エントリー</a:t>
            </a:r>
            <a:endParaRPr kumimoji="1" lang="en-US" altLang="ja-JP" sz="2800" dirty="0" smtClean="0">
              <a:solidFill>
                <a:schemeClr val="tx1"/>
              </a:solidFill>
            </a:endParaRPr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1" lang="ja-JP" altLang="en-US" sz="2800" dirty="0" smtClean="0">
                <a:solidFill>
                  <a:schemeClr val="tx1"/>
                </a:solidFill>
              </a:rPr>
              <a:t>　受付中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6" name="ホームベース 5"/>
          <p:cNvSpPr/>
          <p:nvPr/>
        </p:nvSpPr>
        <p:spPr bwMode="auto">
          <a:xfrm>
            <a:off x="215776" y="1763613"/>
            <a:ext cx="3960440" cy="936104"/>
          </a:xfrm>
          <a:prstGeom prst="homePlat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1" lang="ja-JP" altLang="en-US" sz="2800" dirty="0" smtClean="0">
                <a:solidFill>
                  <a:schemeClr val="tx1"/>
                </a:solidFill>
              </a:rPr>
              <a:t>１９７９</a:t>
            </a:r>
            <a:r>
              <a:rPr kumimoji="1" lang="en-US" altLang="ja-JP" sz="2800" dirty="0" smtClean="0">
                <a:solidFill>
                  <a:schemeClr val="tx1"/>
                </a:solidFill>
              </a:rPr>
              <a:t>.4</a:t>
            </a:r>
            <a:r>
              <a:rPr kumimoji="1" lang="ja-JP" altLang="en-US" sz="2800" dirty="0" smtClean="0">
                <a:solidFill>
                  <a:schemeClr val="tx1"/>
                </a:solidFill>
              </a:rPr>
              <a:t>　初回放映　</a:t>
            </a:r>
            <a:r>
              <a:rPr kumimoji="1" lang="en-US" altLang="ja-JP" sz="2800" dirty="0" smtClean="0">
                <a:solidFill>
                  <a:schemeClr val="tx1"/>
                </a:solidFill>
              </a:rPr>
              <a:t/>
            </a:r>
            <a:br>
              <a:rPr kumimoji="1" lang="en-US" altLang="ja-JP" sz="2800" dirty="0" smtClean="0">
                <a:solidFill>
                  <a:schemeClr val="tx1"/>
                </a:solidFill>
              </a:rPr>
            </a:br>
            <a:r>
              <a:rPr kumimoji="1" lang="ja-JP" altLang="en-US" sz="2800" dirty="0" smtClean="0">
                <a:solidFill>
                  <a:schemeClr val="tx1"/>
                </a:solidFill>
              </a:rPr>
              <a:t>２０１９．自力で立つ？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1"/>
          <p:cNvSpPr txBox="1">
            <a:spLocks/>
          </p:cNvSpPr>
          <p:nvPr/>
        </p:nvSpPr>
        <p:spPr bwMode="auto">
          <a:xfrm>
            <a:off x="2232000" y="2267669"/>
            <a:ext cx="5616624" cy="1938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kumimoji="1" lang="ja-JP" altLang="en-US" sz="44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ホビーロボット</a:t>
            </a:r>
            <a:r>
              <a:rPr kumimoji="1" lang="ja-JP" altLang="en-US" sz="44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最前線</a:t>
            </a:r>
            <a:endParaRPr kumimoji="1" lang="en-US" altLang="ja-JP" sz="4400" kern="0" dirty="0" smtClean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ctr" eaLnBrk="0">
              <a:defRPr/>
            </a:pPr>
            <a:endParaRPr kumimoji="1" lang="en-US" altLang="ja-JP" sz="4400" kern="0" dirty="0" smtClean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ctr" eaLnBrk="0">
              <a:defRPr/>
            </a:pPr>
            <a:r>
              <a:rPr kumimoji="1" lang="ja-JP" altLang="en-US" sz="44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これが　業界の常識！</a:t>
            </a:r>
            <a:endParaRPr kumimoji="1" lang="en-US" altLang="ja-JP" sz="4400" kern="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0" y="5147989"/>
            <a:ext cx="10136108" cy="123726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ja-JP" altLang="en-US" sz="8000" b="1" dirty="0" smtClean="0">
                <a:ln w="11430"/>
                <a:solidFill>
                  <a:srgbClr val="FF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８ｍなら今でもイケ</a:t>
            </a:r>
            <a:r>
              <a:rPr lang="ja-JP" altLang="en-US" sz="8000" b="1" dirty="0" err="1" smtClean="0">
                <a:ln w="11430"/>
                <a:solidFill>
                  <a:srgbClr val="FF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る</a:t>
            </a:r>
            <a:r>
              <a:rPr lang="ja-JP" altLang="en-US" sz="8000" b="1" dirty="0" smtClean="0">
                <a:ln w="11430"/>
                <a:solidFill>
                  <a:srgbClr val="FF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！</a:t>
            </a:r>
            <a:endParaRPr lang="ja-JP" altLang="en-US" sz="8000" b="1" dirty="0">
              <a:ln w="11430"/>
              <a:solidFill>
                <a:srgbClr val="FF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44015" y="4715941"/>
            <a:ext cx="9792841" cy="238219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8000" b="1" dirty="0" smtClean="0">
                <a:ln w="11430"/>
                <a:solidFill>
                  <a:srgbClr val="FF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r>
              <a:rPr lang="ja-JP" altLang="en-US" sz="8000" b="1" dirty="0" smtClean="0">
                <a:ln w="11430"/>
                <a:solidFill>
                  <a:srgbClr val="FF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年後１８ｍ！ 　　</a:t>
            </a:r>
            <a:endParaRPr lang="en-US" altLang="ja-JP" sz="8000" b="1" dirty="0" smtClean="0">
              <a:ln w="11430"/>
              <a:solidFill>
                <a:srgbClr val="FF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altLang="ja-JP" sz="8000" b="1" dirty="0" smtClean="0">
                <a:ln w="11430"/>
                <a:solidFill>
                  <a:srgbClr val="FF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r>
              <a:rPr lang="ja-JP" altLang="en-US" sz="8000" b="1" dirty="0" smtClean="0">
                <a:ln w="11430"/>
                <a:solidFill>
                  <a:srgbClr val="FF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年後　乗用車</a:t>
            </a:r>
            <a:endParaRPr lang="ja-JP" altLang="en-US" sz="8000" b="1" dirty="0">
              <a:ln w="11430"/>
              <a:solidFill>
                <a:srgbClr val="FF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8280672" y="5782935"/>
            <a:ext cx="1520552" cy="123726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ja-JP" altLang="en-US" sz="8000" b="1" dirty="0" smtClean="0">
                <a:ln w="11430"/>
                <a:solidFill>
                  <a:srgbClr val="FF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？</a:t>
            </a:r>
            <a:endParaRPr lang="ja-JP" altLang="en-US" sz="8000" b="1" dirty="0">
              <a:ln w="11430"/>
              <a:solidFill>
                <a:srgbClr val="FF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203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7025" y="4209553"/>
            <a:ext cx="5943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08062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92475"/>
            <a:ext cx="6248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グループ化 12"/>
          <p:cNvGrpSpPr/>
          <p:nvPr/>
        </p:nvGrpSpPr>
        <p:grpSpPr>
          <a:xfrm>
            <a:off x="5400352" y="1907629"/>
            <a:ext cx="3816424" cy="3456384"/>
            <a:chOff x="4392240" y="1907629"/>
            <a:chExt cx="3816424" cy="3456384"/>
          </a:xfrm>
        </p:grpSpPr>
        <p:sp>
          <p:nvSpPr>
            <p:cNvPr id="7" name="円柱 6"/>
            <p:cNvSpPr/>
            <p:nvPr/>
          </p:nvSpPr>
          <p:spPr bwMode="auto">
            <a:xfrm rot="5400000">
              <a:off x="7668604" y="3455801"/>
              <a:ext cx="504056" cy="432048"/>
            </a:xfrm>
            <a:prstGeom prst="can">
              <a:avLst>
                <a:gd name="adj" fmla="val 50000"/>
              </a:avLst>
            </a:prstGeom>
            <a:solidFill>
              <a:schemeClr val="tx1">
                <a:lumMod val="95000"/>
                <a:lumOff val="5000"/>
              </a:schemeClr>
            </a:solidFill>
            <a:ln w="952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1" lang="ja-JP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8" name="円柱 7"/>
            <p:cNvSpPr/>
            <p:nvPr/>
          </p:nvSpPr>
          <p:spPr bwMode="auto">
            <a:xfrm rot="5400000">
              <a:off x="7452580" y="3743833"/>
              <a:ext cx="504056" cy="432048"/>
            </a:xfrm>
            <a:prstGeom prst="can">
              <a:avLst>
                <a:gd name="adj" fmla="val 50000"/>
              </a:avLst>
            </a:prstGeom>
            <a:solidFill>
              <a:schemeClr val="tx1">
                <a:lumMod val="95000"/>
                <a:lumOff val="5000"/>
              </a:schemeClr>
            </a:solidFill>
            <a:ln w="952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1" lang="ja-JP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9" name="円柱 8"/>
            <p:cNvSpPr/>
            <p:nvPr/>
          </p:nvSpPr>
          <p:spPr bwMode="auto">
            <a:xfrm rot="5400000">
              <a:off x="6444468" y="4679937"/>
              <a:ext cx="504056" cy="432048"/>
            </a:xfrm>
            <a:prstGeom prst="can">
              <a:avLst>
                <a:gd name="adj" fmla="val 50000"/>
              </a:avLst>
            </a:prstGeom>
            <a:solidFill>
              <a:schemeClr val="tx1">
                <a:lumMod val="95000"/>
                <a:lumOff val="5000"/>
              </a:schemeClr>
            </a:solidFill>
            <a:ln w="952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1" lang="ja-JP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0" name="円柱 9"/>
            <p:cNvSpPr/>
            <p:nvPr/>
          </p:nvSpPr>
          <p:spPr bwMode="auto">
            <a:xfrm rot="5400000">
              <a:off x="6156436" y="4895961"/>
              <a:ext cx="504056" cy="432048"/>
            </a:xfrm>
            <a:prstGeom prst="can">
              <a:avLst>
                <a:gd name="adj" fmla="val 50000"/>
              </a:avLst>
            </a:prstGeom>
            <a:solidFill>
              <a:schemeClr val="tx1">
                <a:lumMod val="95000"/>
                <a:lumOff val="5000"/>
              </a:schemeClr>
            </a:solidFill>
            <a:ln w="952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1" lang="ja-JP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1" name="直方体 10"/>
            <p:cNvSpPr/>
            <p:nvPr/>
          </p:nvSpPr>
          <p:spPr bwMode="auto">
            <a:xfrm>
              <a:off x="4680272" y="1907629"/>
              <a:ext cx="3528392" cy="3384376"/>
            </a:xfrm>
            <a:prstGeom prst="cube">
              <a:avLst>
                <a:gd name="adj" fmla="val 57383"/>
              </a:avLst>
            </a:prstGeom>
            <a:solidFill>
              <a:schemeClr val="bg1">
                <a:lumMod val="85000"/>
              </a:schemeClr>
            </a:solidFill>
            <a:ln w="285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1" lang="ja-JP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2" name="直方体 11"/>
            <p:cNvSpPr/>
            <p:nvPr/>
          </p:nvSpPr>
          <p:spPr bwMode="auto">
            <a:xfrm>
              <a:off x="4392240" y="3851845"/>
              <a:ext cx="1944216" cy="864096"/>
            </a:xfrm>
            <a:prstGeom prst="cube">
              <a:avLst>
                <a:gd name="adj" fmla="val 30039"/>
              </a:avLst>
            </a:prstGeom>
            <a:solidFill>
              <a:schemeClr val="bg1">
                <a:lumMod val="85000"/>
              </a:schemeClr>
            </a:solidFill>
            <a:ln w="285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1" lang="ja-JP" alt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0" y="251445"/>
            <a:ext cx="6192440" cy="4680520"/>
            <a:chOff x="503808" y="251445"/>
            <a:chExt cx="5688632" cy="3528392"/>
          </a:xfrm>
          <a:solidFill>
            <a:schemeClr val="bg1">
              <a:lumMod val="85000"/>
            </a:schemeClr>
          </a:solidFill>
          <a:scene3d>
            <a:camera prst="orthographicFront">
              <a:rot lat="20475160" lon="17768456" rev="4739686"/>
            </a:camera>
            <a:lightRig rig="threePt" dir="t"/>
          </a:scene3d>
        </p:grpSpPr>
        <p:sp>
          <p:nvSpPr>
            <p:cNvPr id="14" name="二等辺三角形 13"/>
            <p:cNvSpPr/>
            <p:nvPr/>
          </p:nvSpPr>
          <p:spPr bwMode="auto">
            <a:xfrm rot="16200000">
              <a:off x="1326264" y="725132"/>
              <a:ext cx="731353" cy="2376265"/>
            </a:xfrm>
            <a:prstGeom prst="triangle">
              <a:avLst/>
            </a:prstGeom>
            <a:grpFill/>
            <a:ln w="4762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p3d>
              <a:bevelT h="3302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1" lang="ja-JP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5" name="台形 14"/>
            <p:cNvSpPr/>
            <p:nvPr/>
          </p:nvSpPr>
          <p:spPr bwMode="auto">
            <a:xfrm rot="5400000">
              <a:off x="4608264" y="1187549"/>
              <a:ext cx="1656184" cy="1512168"/>
            </a:xfrm>
            <a:prstGeom prst="trapezoid">
              <a:avLst/>
            </a:prstGeom>
            <a:grpFill/>
            <a:ln w="4762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p3d>
              <a:bevelT h="3302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1" lang="ja-JP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6" name="台形 15"/>
            <p:cNvSpPr/>
            <p:nvPr/>
          </p:nvSpPr>
          <p:spPr bwMode="auto">
            <a:xfrm rot="16200000">
              <a:off x="2988084" y="1007529"/>
              <a:ext cx="1656184" cy="1872208"/>
            </a:xfrm>
            <a:prstGeom prst="trapezoid">
              <a:avLst>
                <a:gd name="adj" fmla="val 12117"/>
              </a:avLst>
            </a:prstGeom>
            <a:grpFill/>
            <a:ln w="4762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p3d>
              <a:bevelT h="3302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1" lang="ja-JP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7" name="二等辺三角形 16"/>
            <p:cNvSpPr/>
            <p:nvPr/>
          </p:nvSpPr>
          <p:spPr bwMode="auto">
            <a:xfrm rot="16200000">
              <a:off x="2844068" y="935521"/>
              <a:ext cx="3528392" cy="2160240"/>
            </a:xfrm>
            <a:prstGeom prst="triangle">
              <a:avLst/>
            </a:prstGeom>
            <a:grpFill/>
            <a:ln w="4762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p3d>
              <a:bevelT h="3302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1" lang="ja-JP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8" name="円/楕円 17"/>
            <p:cNvSpPr/>
            <p:nvPr/>
          </p:nvSpPr>
          <p:spPr bwMode="auto">
            <a:xfrm>
              <a:off x="2736056" y="1763613"/>
              <a:ext cx="792088" cy="360040"/>
            </a:xfrm>
            <a:prstGeom prst="ellipse">
              <a:avLst/>
            </a:prstGeom>
            <a:grpFill/>
            <a:ln w="4762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p3d>
              <a:bevelT h="3302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1" lang="ja-JP" altLang="en-US" sz="2800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直角三角形 19"/>
          <p:cNvSpPr/>
          <p:nvPr/>
        </p:nvSpPr>
        <p:spPr bwMode="auto">
          <a:xfrm rot="8772099" flipV="1">
            <a:off x="3274431" y="948282"/>
            <a:ext cx="947618" cy="640896"/>
          </a:xfrm>
          <a:prstGeom prst="rtTriangl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1" lang="ja-JP" alt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08062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台形 43"/>
          <p:cNvSpPr/>
          <p:nvPr/>
        </p:nvSpPr>
        <p:spPr bwMode="auto">
          <a:xfrm rot="3204890">
            <a:off x="5545608" y="314067"/>
            <a:ext cx="936104" cy="2088232"/>
          </a:xfrm>
          <a:prstGeom prst="trapezoid">
            <a:avLst/>
          </a:prstGeom>
          <a:solidFill>
            <a:srgbClr val="FFFF00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eaLnBrk="1" latinLnBrk="0">
              <a:buFont typeface="Times New Roman" pitchFamily="16" charset="0"/>
              <a:buNone/>
              <a:tabLst/>
            </a:pP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45" name="台形 44"/>
          <p:cNvSpPr/>
          <p:nvPr/>
        </p:nvSpPr>
        <p:spPr bwMode="auto">
          <a:xfrm rot="18993255">
            <a:off x="2461731" y="319605"/>
            <a:ext cx="936104" cy="2088232"/>
          </a:xfrm>
          <a:prstGeom prst="trapezoid">
            <a:avLst/>
          </a:prstGeom>
          <a:solidFill>
            <a:srgbClr val="FFFF00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eaLnBrk="1" latinLnBrk="0">
              <a:buFont typeface="Times New Roman" pitchFamily="16" charset="0"/>
              <a:buNone/>
              <a:tabLst/>
            </a:pP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38" name="直方体 37"/>
          <p:cNvSpPr/>
          <p:nvPr/>
        </p:nvSpPr>
        <p:spPr bwMode="auto">
          <a:xfrm rot="906323">
            <a:off x="1752917" y="2671558"/>
            <a:ext cx="1080120" cy="1440160"/>
          </a:xfrm>
          <a:prstGeom prst="cube">
            <a:avLst>
              <a:gd name="adj" fmla="val 28931"/>
            </a:avLst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696496" y="4211885"/>
            <a:ext cx="2585065" cy="1580182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19" name="直方体 18"/>
          <p:cNvSpPr/>
          <p:nvPr/>
        </p:nvSpPr>
        <p:spPr bwMode="auto">
          <a:xfrm>
            <a:off x="2664048" y="6444133"/>
            <a:ext cx="1440160" cy="1080120"/>
          </a:xfrm>
          <a:prstGeom prst="cube">
            <a:avLst>
              <a:gd name="adj" fmla="val 54630"/>
            </a:avLst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21" name="直方体 20"/>
          <p:cNvSpPr/>
          <p:nvPr/>
        </p:nvSpPr>
        <p:spPr bwMode="auto">
          <a:xfrm>
            <a:off x="4032200" y="6372125"/>
            <a:ext cx="1440160" cy="1080120"/>
          </a:xfrm>
          <a:prstGeom prst="cube">
            <a:avLst>
              <a:gd name="adj" fmla="val 54630"/>
            </a:avLst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24" name="直方体 23"/>
          <p:cNvSpPr/>
          <p:nvPr/>
        </p:nvSpPr>
        <p:spPr bwMode="auto">
          <a:xfrm>
            <a:off x="2736056" y="5364013"/>
            <a:ext cx="1440160" cy="1296144"/>
          </a:xfrm>
          <a:prstGeom prst="cube">
            <a:avLst>
              <a:gd name="adj" fmla="val 28931"/>
            </a:avLst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25" name="直方体 24"/>
          <p:cNvSpPr/>
          <p:nvPr/>
        </p:nvSpPr>
        <p:spPr bwMode="auto">
          <a:xfrm>
            <a:off x="3096096" y="4283893"/>
            <a:ext cx="720080" cy="1296144"/>
          </a:xfrm>
          <a:prstGeom prst="cube">
            <a:avLst>
              <a:gd name="adj" fmla="val 28931"/>
            </a:avLst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27" name="直方体 26"/>
          <p:cNvSpPr/>
          <p:nvPr/>
        </p:nvSpPr>
        <p:spPr bwMode="auto">
          <a:xfrm>
            <a:off x="4176216" y="5364013"/>
            <a:ext cx="1440160" cy="1296144"/>
          </a:xfrm>
          <a:prstGeom prst="cube">
            <a:avLst>
              <a:gd name="adj" fmla="val 28931"/>
            </a:avLst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28" name="直方体 27"/>
          <p:cNvSpPr/>
          <p:nvPr/>
        </p:nvSpPr>
        <p:spPr bwMode="auto">
          <a:xfrm>
            <a:off x="4536256" y="4283893"/>
            <a:ext cx="720080" cy="1296144"/>
          </a:xfrm>
          <a:prstGeom prst="cube">
            <a:avLst>
              <a:gd name="adj" fmla="val 28931"/>
            </a:avLst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29" name="直方体 28"/>
          <p:cNvSpPr/>
          <p:nvPr/>
        </p:nvSpPr>
        <p:spPr bwMode="auto">
          <a:xfrm>
            <a:off x="3240112" y="3347789"/>
            <a:ext cx="1800200" cy="1224136"/>
          </a:xfrm>
          <a:prstGeom prst="cube">
            <a:avLst>
              <a:gd name="adj" fmla="val 28931"/>
            </a:avLst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30" name="直方体 29"/>
          <p:cNvSpPr/>
          <p:nvPr/>
        </p:nvSpPr>
        <p:spPr bwMode="auto">
          <a:xfrm>
            <a:off x="3528144" y="2771725"/>
            <a:ext cx="1368152" cy="792088"/>
          </a:xfrm>
          <a:prstGeom prst="cube">
            <a:avLst>
              <a:gd name="adj" fmla="val 28931"/>
            </a:avLst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33" name="直方体 32"/>
          <p:cNvSpPr/>
          <p:nvPr/>
        </p:nvSpPr>
        <p:spPr bwMode="auto">
          <a:xfrm>
            <a:off x="5400352" y="2843733"/>
            <a:ext cx="1080120" cy="1440160"/>
          </a:xfrm>
          <a:prstGeom prst="cube">
            <a:avLst>
              <a:gd name="adj" fmla="val 28931"/>
            </a:avLst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39" name="直方体 38"/>
          <p:cNvSpPr/>
          <p:nvPr/>
        </p:nvSpPr>
        <p:spPr bwMode="auto">
          <a:xfrm rot="2081744">
            <a:off x="2502287" y="1773620"/>
            <a:ext cx="648072" cy="1152128"/>
          </a:xfrm>
          <a:prstGeom prst="cube">
            <a:avLst>
              <a:gd name="adj" fmla="val 28931"/>
            </a:avLst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34" name="直方体 33"/>
          <p:cNvSpPr/>
          <p:nvPr/>
        </p:nvSpPr>
        <p:spPr bwMode="auto">
          <a:xfrm rot="20317766">
            <a:off x="5299957" y="1986099"/>
            <a:ext cx="648072" cy="1152128"/>
          </a:xfrm>
          <a:prstGeom prst="cube">
            <a:avLst>
              <a:gd name="adj" fmla="val 28931"/>
            </a:avLst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35" name="直方体 34"/>
          <p:cNvSpPr/>
          <p:nvPr/>
        </p:nvSpPr>
        <p:spPr bwMode="auto">
          <a:xfrm>
            <a:off x="2304008" y="1475581"/>
            <a:ext cx="4104456" cy="864096"/>
          </a:xfrm>
          <a:prstGeom prst="cube">
            <a:avLst>
              <a:gd name="adj" fmla="val 28931"/>
            </a:avLst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1" lang="ja-JP" altLang="en-US" sz="2800" dirty="0">
              <a:solidFill>
                <a:schemeClr val="tx1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 cstate="print"/>
          <a:srcRect l="53006" t="48088" r="14404" b="11811"/>
          <a:stretch>
            <a:fillRect/>
          </a:stretch>
        </p:blipFill>
        <p:spPr bwMode="auto">
          <a:xfrm>
            <a:off x="3070180" y="1314956"/>
            <a:ext cx="2036119" cy="1711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五角形 36"/>
          <p:cNvSpPr/>
          <p:nvPr/>
        </p:nvSpPr>
        <p:spPr bwMode="auto">
          <a:xfrm>
            <a:off x="3096096" y="2483693"/>
            <a:ext cx="1224136" cy="936104"/>
          </a:xfrm>
          <a:prstGeom prst="pentagon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20809271" lon="472167" rev="6522428"/>
            </a:camera>
            <a:lightRig rig="balanced" dir="t"/>
          </a:scene3d>
          <a:sp3d>
            <a:bevelT/>
            <a:bevelB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40" name="直角三角形 39"/>
          <p:cNvSpPr/>
          <p:nvPr/>
        </p:nvSpPr>
        <p:spPr bwMode="auto">
          <a:xfrm flipV="1">
            <a:off x="3096096" y="1691605"/>
            <a:ext cx="576064" cy="576064"/>
          </a:xfrm>
          <a:prstGeom prst="rtTriangl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eaLnBrk="1" latinLnBrk="0">
              <a:buFont typeface="Times New Roman" pitchFamily="16" charset="0"/>
              <a:buNone/>
              <a:tabLst/>
            </a:pP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41" name="平行四辺形 40"/>
          <p:cNvSpPr/>
          <p:nvPr/>
        </p:nvSpPr>
        <p:spPr bwMode="auto">
          <a:xfrm>
            <a:off x="2232000" y="1403573"/>
            <a:ext cx="4320480" cy="288032"/>
          </a:xfrm>
          <a:prstGeom prst="parallelogram">
            <a:avLst>
              <a:gd name="adj" fmla="val 164583"/>
            </a:avLst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eaLnBrk="1" latinLnBrk="0">
              <a:buFont typeface="Times New Roman" pitchFamily="16" charset="0"/>
              <a:buNone/>
              <a:tabLst/>
            </a:pPr>
            <a:endParaRPr kumimoji="1" lang="ja-JP" altLang="en-US" sz="2800" dirty="0">
              <a:solidFill>
                <a:schemeClr val="tx1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74611">
            <a:off x="3764487" y="771469"/>
            <a:ext cx="1056795" cy="873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二等辺三角形 47"/>
          <p:cNvSpPr/>
          <p:nvPr/>
        </p:nvSpPr>
        <p:spPr bwMode="auto">
          <a:xfrm rot="3292396">
            <a:off x="4746686" y="271376"/>
            <a:ext cx="198631" cy="967063"/>
          </a:xfrm>
          <a:prstGeom prst="triangl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49" name="二等辺三角形 48"/>
          <p:cNvSpPr/>
          <p:nvPr/>
        </p:nvSpPr>
        <p:spPr bwMode="auto">
          <a:xfrm rot="18703595">
            <a:off x="3734536" y="313594"/>
            <a:ext cx="143780" cy="810476"/>
          </a:xfrm>
          <a:prstGeom prst="triangl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1" lang="ja-JP" alt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テキスト ボックス 1"/>
          <p:cNvSpPr txBox="1">
            <a:spLocks noChangeArrowheads="1"/>
          </p:cNvSpPr>
          <p:nvPr/>
        </p:nvSpPr>
        <p:spPr bwMode="auto">
          <a:xfrm>
            <a:off x="359792" y="3131765"/>
            <a:ext cx="9361487" cy="198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n-US" altLang="ja-JP" sz="4400" dirty="0" smtClean="0">
                <a:solidFill>
                  <a:srgbClr val="C00000"/>
                </a:solidFill>
              </a:rPr>
              <a:t/>
            </a:r>
            <a:br>
              <a:rPr kumimoji="1" lang="en-US" altLang="ja-JP" sz="4400" dirty="0" smtClean="0">
                <a:solidFill>
                  <a:srgbClr val="C00000"/>
                </a:solidFill>
              </a:rPr>
            </a:br>
            <a:r>
              <a:rPr kumimoji="1" lang="ja-JP" altLang="en-US" sz="4400" dirty="0" smtClean="0">
                <a:solidFill>
                  <a:srgbClr val="C00000"/>
                </a:solidFill>
              </a:rPr>
              <a:t> ３．学生リーグやってます</a:t>
            </a:r>
            <a:endParaRPr kumimoji="1" lang="en-US" altLang="ja-JP" sz="4400" dirty="0" smtClean="0">
              <a:solidFill>
                <a:srgbClr val="C00000"/>
              </a:solidFill>
            </a:endParaRPr>
          </a:p>
          <a:p>
            <a:r>
              <a:rPr kumimoji="1" lang="ja-JP" altLang="en-US" sz="4400" dirty="0" smtClean="0">
                <a:solidFill>
                  <a:srgbClr val="C00000"/>
                </a:solidFill>
              </a:rPr>
              <a:t>　　</a:t>
            </a:r>
            <a:r>
              <a:rPr kumimoji="1" lang="en-US" altLang="ja-JP" sz="4400" dirty="0" smtClean="0">
                <a:solidFill>
                  <a:srgbClr val="C00000"/>
                </a:solidFill>
              </a:rPr>
              <a:t>11</a:t>
            </a:r>
            <a:r>
              <a:rPr kumimoji="1" lang="ja-JP" altLang="en-US" sz="4400" dirty="0" smtClean="0">
                <a:solidFill>
                  <a:srgbClr val="C00000"/>
                </a:solidFill>
              </a:rPr>
              <a:t>月</a:t>
            </a:r>
            <a:r>
              <a:rPr kumimoji="1" lang="en-US" altLang="ja-JP" sz="4400" dirty="0" smtClean="0">
                <a:solidFill>
                  <a:srgbClr val="C00000"/>
                </a:solidFill>
              </a:rPr>
              <a:t>9</a:t>
            </a:r>
            <a:r>
              <a:rPr kumimoji="1" lang="ja-JP" altLang="en-US" sz="4400" dirty="0" smtClean="0">
                <a:solidFill>
                  <a:srgbClr val="C00000"/>
                </a:solidFill>
              </a:rPr>
              <a:t>日　日曜日　</a:t>
            </a:r>
            <a:r>
              <a:rPr kumimoji="1" lang="en-US" altLang="ja-JP" sz="4400" dirty="0" smtClean="0">
                <a:solidFill>
                  <a:srgbClr val="C00000"/>
                </a:solidFill>
              </a:rPr>
              <a:t>12</a:t>
            </a:r>
            <a:r>
              <a:rPr kumimoji="1" lang="ja-JP" altLang="en-US" sz="4400" dirty="0" smtClean="0">
                <a:solidFill>
                  <a:srgbClr val="C00000"/>
                </a:solidFill>
              </a:rPr>
              <a:t>時～　＠</a:t>
            </a:r>
            <a:r>
              <a:rPr kumimoji="1" lang="en-US" altLang="ja-JP" sz="4400" dirty="0" smtClean="0">
                <a:solidFill>
                  <a:srgbClr val="C00000"/>
                </a:solidFill>
              </a:rPr>
              <a:t>ATC</a:t>
            </a:r>
          </a:p>
        </p:txBody>
      </p:sp>
      <p:pic>
        <p:nvPicPr>
          <p:cNvPr id="307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9100" y="179388"/>
            <a:ext cx="3241675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1"/>
          <p:cNvSpPr>
            <a:spLocks noChangeArrowheads="1"/>
          </p:cNvSpPr>
          <p:nvPr/>
        </p:nvSpPr>
        <p:spPr bwMode="auto">
          <a:xfrm>
            <a:off x="-360363" y="0"/>
            <a:ext cx="10620376" cy="7740650"/>
          </a:xfrm>
          <a:prstGeom prst="roundRect">
            <a:avLst>
              <a:gd name="adj" fmla="val 19"/>
            </a:avLst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0" y="1691605"/>
            <a:ext cx="9899650" cy="545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Font typeface="Times New Roman" pitchFamily="16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sz="4800" dirty="0">
                <a:solidFill>
                  <a:srgbClr val="000000"/>
                </a:solidFill>
              </a:rPr>
              <a:t>　</a:t>
            </a:r>
            <a:r>
              <a:rPr lang="en-US" sz="4800" dirty="0" err="1">
                <a:solidFill>
                  <a:srgbClr val="000000"/>
                </a:solidFill>
              </a:rPr>
              <a:t>ホビーロボット研究会</a:t>
            </a:r>
            <a:r>
              <a:rPr lang="en-US" sz="4800" dirty="0">
                <a:solidFill>
                  <a:srgbClr val="000000"/>
                </a:solidFill>
              </a:rPr>
              <a:t>　</a:t>
            </a:r>
            <a:r>
              <a:rPr lang="en-US" sz="4800" dirty="0" err="1">
                <a:solidFill>
                  <a:srgbClr val="000000"/>
                </a:solidFill>
              </a:rPr>
              <a:t>とは</a:t>
            </a:r>
            <a:r>
              <a:rPr lang="en-US" sz="4800" dirty="0">
                <a:solidFill>
                  <a:srgbClr val="000000"/>
                </a:solidFill>
              </a:rPr>
              <a:t>・・・・</a:t>
            </a:r>
            <a:br>
              <a:rPr lang="en-US" sz="4800" dirty="0">
                <a:solidFill>
                  <a:srgbClr val="000000"/>
                </a:solidFill>
              </a:rPr>
            </a:br>
            <a:endParaRPr lang="en-US" sz="4800" dirty="0">
              <a:solidFill>
                <a:srgbClr val="000000"/>
              </a:solidFill>
            </a:endParaRPr>
          </a:p>
          <a:p>
            <a:pPr marL="730250" lvl="1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ja-JP" altLang="en-US" sz="4800" baseline="-1000" dirty="0" smtClean="0">
                <a:solidFill>
                  <a:srgbClr val="FFFFFF"/>
                </a:solidFill>
              </a:rPr>
              <a:t>　近畿</a:t>
            </a:r>
            <a:r>
              <a:rPr lang="en-US" altLang="ja-JP" sz="4800" baseline="-1000" dirty="0" smtClean="0">
                <a:solidFill>
                  <a:srgbClr val="FFFFFF"/>
                </a:solidFill>
              </a:rPr>
              <a:t>2</a:t>
            </a:r>
            <a:r>
              <a:rPr lang="ja-JP" altLang="en-US" sz="4800" baseline="-1000" dirty="0" smtClean="0">
                <a:solidFill>
                  <a:srgbClr val="FFFFFF"/>
                </a:solidFill>
              </a:rPr>
              <a:t>足ロボリーグの　企画運営</a:t>
            </a:r>
            <a:r>
              <a:rPr lang="en-US" altLang="ja-JP" sz="4800" baseline="-1000" dirty="0" smtClean="0">
                <a:solidFill>
                  <a:srgbClr val="FFFFFF"/>
                </a:solidFill>
              </a:rPr>
              <a:t/>
            </a:r>
            <a:br>
              <a:rPr lang="en-US" altLang="ja-JP" sz="4800" baseline="-1000" dirty="0" smtClean="0">
                <a:solidFill>
                  <a:srgbClr val="FFFFFF"/>
                </a:solidFill>
              </a:rPr>
            </a:br>
            <a:r>
              <a:rPr lang="en-US" sz="4800" baseline="-1000" dirty="0">
                <a:solidFill>
                  <a:srgbClr val="FFFFFF"/>
                </a:solidFill>
              </a:rPr>
              <a:t>　</a:t>
            </a:r>
            <a:endParaRPr lang="en-US" sz="4800" baseline="-1000" dirty="0" smtClean="0">
              <a:solidFill>
                <a:srgbClr val="FFFFFF"/>
              </a:solidFill>
            </a:endParaRPr>
          </a:p>
          <a:p>
            <a:pPr marL="730250" lvl="1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ja-JP" altLang="en-US" sz="4800" baseline="-1000" dirty="0" smtClean="0">
                <a:solidFill>
                  <a:srgbClr val="FFFFFF"/>
                </a:solidFill>
              </a:rPr>
              <a:t>　</a:t>
            </a:r>
            <a:r>
              <a:rPr lang="en-US" sz="4800" baseline="-1000" dirty="0" err="1" smtClean="0">
                <a:solidFill>
                  <a:srgbClr val="FFFFFF"/>
                </a:solidFill>
              </a:rPr>
              <a:t>ホビーロボットに関わる</a:t>
            </a:r>
            <a:endParaRPr lang="en-US" sz="4800" baseline="-1000" dirty="0">
              <a:solidFill>
                <a:srgbClr val="FFFFFF"/>
              </a:solidFill>
            </a:endParaRPr>
          </a:p>
          <a:p>
            <a:pPr marL="1130300" lvl="2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ja-JP" altLang="en-US" sz="4800" baseline="-1000" dirty="0" smtClean="0">
                <a:solidFill>
                  <a:srgbClr val="FFFFFF"/>
                </a:solidFill>
              </a:rPr>
              <a:t>　</a:t>
            </a:r>
            <a:r>
              <a:rPr lang="en-US" sz="4800" baseline="-1000" dirty="0" err="1" smtClean="0">
                <a:solidFill>
                  <a:srgbClr val="FFFFFF"/>
                </a:solidFill>
              </a:rPr>
              <a:t>合宿</a:t>
            </a:r>
            <a:r>
              <a:rPr lang="en-US" sz="4800" baseline="-1000" dirty="0">
                <a:solidFill>
                  <a:srgbClr val="FFFFFF"/>
                </a:solidFill>
              </a:rPr>
              <a:t>　</a:t>
            </a:r>
            <a:r>
              <a:rPr lang="en-US" sz="4800" baseline="-1000" dirty="0" err="1" smtClean="0">
                <a:solidFill>
                  <a:srgbClr val="FFFFFF"/>
                </a:solidFill>
              </a:rPr>
              <a:t>宴会の企画運営</a:t>
            </a:r>
            <a:endParaRPr lang="en-US" sz="4800" baseline="-1000" dirty="0" smtClean="0">
              <a:solidFill>
                <a:srgbClr val="FFFFFF"/>
              </a:solidFill>
            </a:endParaRPr>
          </a:p>
          <a:p>
            <a:pPr marL="1130300" lvl="2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ja-JP" altLang="en-US" sz="4800" baseline="-1000" dirty="0" smtClean="0">
                <a:solidFill>
                  <a:srgbClr val="FFFFFF"/>
                </a:solidFill>
              </a:rPr>
              <a:t>　記録映像の撮影　配布・共有</a:t>
            </a:r>
            <a:r>
              <a:rPr lang="en-US" sz="4800" baseline="-1000" dirty="0">
                <a:solidFill>
                  <a:srgbClr val="FFFFFF"/>
                </a:solidFill>
              </a:rPr>
              <a:t/>
            </a:r>
            <a:br>
              <a:rPr lang="en-US" sz="4800" baseline="-1000" dirty="0">
                <a:solidFill>
                  <a:srgbClr val="FFFFFF"/>
                </a:solidFill>
              </a:rPr>
            </a:br>
            <a:r>
              <a:rPr lang="en-US" sz="4800" baseline="-1000" dirty="0">
                <a:solidFill>
                  <a:srgbClr val="FFFFFF"/>
                </a:solidFill>
              </a:rPr>
              <a:t>　</a:t>
            </a:r>
          </a:p>
          <a:p>
            <a:pPr marL="730250" lvl="1" indent="-273050">
              <a:buFont typeface="Times New Roman" pitchFamily="16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sz="4800" baseline="-1000" dirty="0">
                <a:solidFill>
                  <a:srgbClr val="FFFFFF"/>
                </a:solidFill>
              </a:rPr>
              <a:t>　</a:t>
            </a:r>
            <a:r>
              <a:rPr lang="en-US" sz="4800" baseline="-1000" dirty="0" err="1">
                <a:solidFill>
                  <a:srgbClr val="FFFFFF"/>
                </a:solidFill>
              </a:rPr>
              <a:t>構成人員</a:t>
            </a:r>
            <a:r>
              <a:rPr lang="en-US" sz="4800" baseline="-1000" dirty="0">
                <a:solidFill>
                  <a:srgbClr val="FFFFFF"/>
                </a:solidFill>
              </a:rPr>
              <a:t>　代表</a:t>
            </a:r>
            <a:r>
              <a:rPr lang="en-US" altLang="ja-JP" sz="4800" baseline="-1000" dirty="0">
                <a:solidFill>
                  <a:srgbClr val="FFFFFF"/>
                </a:solidFill>
              </a:rPr>
              <a:t>1</a:t>
            </a:r>
            <a:r>
              <a:rPr lang="en-US" sz="4800" baseline="-1000" dirty="0">
                <a:solidFill>
                  <a:srgbClr val="FFFFFF"/>
                </a:solidFill>
              </a:rPr>
              <a:t>名のみ</a:t>
            </a:r>
            <a:br>
              <a:rPr lang="en-US" sz="4800" baseline="-1000" dirty="0">
                <a:solidFill>
                  <a:srgbClr val="FFFFFF"/>
                </a:solidFill>
              </a:rPr>
            </a:br>
            <a:endParaRPr lang="en-US" sz="4800" baseline="-1000" dirty="0">
              <a:solidFill>
                <a:srgbClr val="FFFFFF"/>
              </a:solidFill>
            </a:endParaRPr>
          </a:p>
          <a:p>
            <a:pPr marL="730250" lvl="1" indent="-273050">
              <a:buFont typeface="Times New Roman" pitchFamily="16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sz="4800" baseline="-1000" dirty="0">
                <a:solidFill>
                  <a:srgbClr val="FFFFFF"/>
                </a:solidFill>
              </a:rPr>
              <a:t>　</a:t>
            </a:r>
            <a:r>
              <a:rPr lang="en-US" sz="4800" baseline="-1000" dirty="0" err="1">
                <a:solidFill>
                  <a:srgbClr val="FFFFFF"/>
                </a:solidFill>
              </a:rPr>
              <a:t>税務申告用・大学提出用の</a:t>
            </a:r>
            <a:r>
              <a:rPr lang="en-US" sz="4800" baseline="-1000" dirty="0">
                <a:solidFill>
                  <a:srgbClr val="FFFFFF"/>
                </a:solidFill>
              </a:rPr>
              <a:t/>
            </a:r>
            <a:br>
              <a:rPr lang="en-US" sz="4800" baseline="-1000" dirty="0">
                <a:solidFill>
                  <a:srgbClr val="FFFFFF"/>
                </a:solidFill>
              </a:rPr>
            </a:br>
            <a:r>
              <a:rPr lang="en-US" sz="4800" baseline="-1000" dirty="0" err="1">
                <a:solidFill>
                  <a:srgbClr val="FFFFFF"/>
                </a:solidFill>
              </a:rPr>
              <a:t>領収書のハクをつけるために存在</a:t>
            </a:r>
            <a:endParaRPr lang="en-US" sz="4800" baseline="-1000" dirty="0">
              <a:solidFill>
                <a:srgbClr val="FFFFFF"/>
              </a:solidFill>
            </a:endParaRPr>
          </a:p>
        </p:txBody>
      </p:sp>
      <p:pic>
        <p:nvPicPr>
          <p:cNvPr id="614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4450" y="117475"/>
            <a:ext cx="375920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330200" y="133350"/>
            <a:ext cx="6438900" cy="688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hangingPunct="1">
              <a:lnSpc>
                <a:spcPct val="83000"/>
              </a:lnSpc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r>
              <a:rPr lang="en-US" sz="540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「</a:t>
            </a:r>
            <a:r>
              <a:rPr lang="en-US" altLang="ja-JP" sz="540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FROM</a:t>
            </a:r>
            <a:r>
              <a:rPr lang="en-US" sz="540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」の活動</a:t>
            </a: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0363" y="1619250"/>
            <a:ext cx="9217025" cy="5129213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round/>
            <a:headEnd/>
            <a:tailEnd/>
          </a:ln>
          <a:effectLst/>
        </p:spPr>
        <p:txBody>
          <a:bodyPr lIns="89991" tIns="80272" rIns="89991" bIns="44996"/>
          <a:lstStyle/>
          <a:p>
            <a:pPr>
              <a:tabLst>
                <a:tab pos="0" algn="l"/>
                <a:tab pos="447629" algn="l"/>
                <a:tab pos="896845" algn="l"/>
                <a:tab pos="1346060" algn="l"/>
                <a:tab pos="1795276" algn="l"/>
                <a:tab pos="2244492" algn="l"/>
                <a:tab pos="2693709" algn="l"/>
                <a:tab pos="3142924" algn="l"/>
                <a:tab pos="3592141" algn="l"/>
                <a:tab pos="4041356" algn="l"/>
                <a:tab pos="4490573" algn="l"/>
                <a:tab pos="4939788" algn="l"/>
                <a:tab pos="5389005" algn="l"/>
                <a:tab pos="5838220" algn="l"/>
                <a:tab pos="6287437" algn="l"/>
                <a:tab pos="6736651" algn="l"/>
                <a:tab pos="7185868" algn="l"/>
                <a:tab pos="7635083" algn="l"/>
                <a:tab pos="8084300" algn="l"/>
                <a:tab pos="8533515" algn="l"/>
                <a:tab pos="8982732" algn="l"/>
                <a:tab pos="9409724" algn="l"/>
              </a:tabLst>
              <a:defRPr/>
            </a:pPr>
            <a:r>
              <a:rPr lang="en-US" sz="3100" dirty="0">
                <a:solidFill>
                  <a:srgbClr val="000000"/>
                </a:solidFill>
                <a:latin typeface="+mj-ea"/>
                <a:ea typeface="+mj-ea"/>
              </a:rPr>
              <a:t>　</a:t>
            </a:r>
            <a:r>
              <a:rPr lang="en-US" sz="3100" dirty="0" err="1">
                <a:solidFill>
                  <a:srgbClr val="000000"/>
                </a:solidFill>
                <a:latin typeface="+mj-ea"/>
                <a:ea typeface="+mj-ea"/>
              </a:rPr>
              <a:t>テレビまんがの世界のお話だったはずのロボット</a:t>
            </a:r>
            <a:r>
              <a:rPr lang="en-US" sz="3100" dirty="0">
                <a:solidFill>
                  <a:srgbClr val="000000"/>
                </a:solidFill>
                <a:latin typeface="+mj-ea"/>
                <a:ea typeface="+mj-ea"/>
              </a:rPr>
              <a:t>・・・</a:t>
            </a:r>
          </a:p>
          <a:p>
            <a:pPr>
              <a:tabLst>
                <a:tab pos="0" algn="l"/>
                <a:tab pos="447629" algn="l"/>
                <a:tab pos="896845" algn="l"/>
                <a:tab pos="1346060" algn="l"/>
                <a:tab pos="1795276" algn="l"/>
                <a:tab pos="2244492" algn="l"/>
                <a:tab pos="2693709" algn="l"/>
                <a:tab pos="3142924" algn="l"/>
                <a:tab pos="3592141" algn="l"/>
                <a:tab pos="4041356" algn="l"/>
                <a:tab pos="4490573" algn="l"/>
                <a:tab pos="4939788" algn="l"/>
                <a:tab pos="5389005" algn="l"/>
                <a:tab pos="5838220" algn="l"/>
                <a:tab pos="6287437" algn="l"/>
                <a:tab pos="6736651" algn="l"/>
                <a:tab pos="7185868" algn="l"/>
                <a:tab pos="7635083" algn="l"/>
                <a:tab pos="8084300" algn="l"/>
                <a:tab pos="8533515" algn="l"/>
                <a:tab pos="8982732" algn="l"/>
                <a:tab pos="9409724" algn="l"/>
              </a:tabLst>
              <a:defRPr/>
            </a:pPr>
            <a:r>
              <a:rPr lang="en-US" sz="3100" dirty="0">
                <a:solidFill>
                  <a:srgbClr val="000000"/>
                </a:solidFill>
                <a:latin typeface="+mj-ea"/>
                <a:ea typeface="+mj-ea"/>
              </a:rPr>
              <a:t>　時は２１世紀</a:t>
            </a:r>
            <a:br>
              <a:rPr lang="en-US" sz="3100" dirty="0">
                <a:solidFill>
                  <a:srgbClr val="000000"/>
                </a:solidFill>
                <a:latin typeface="+mj-ea"/>
                <a:ea typeface="+mj-ea"/>
              </a:rPr>
            </a:br>
            <a:r>
              <a:rPr lang="ja-JP" altLang="en-US" sz="3100" dirty="0">
                <a:solidFill>
                  <a:srgbClr val="000000"/>
                </a:solidFill>
                <a:latin typeface="+mj-ea"/>
                <a:ea typeface="+mj-ea"/>
              </a:rPr>
              <a:t>　　</a:t>
            </a:r>
            <a:r>
              <a:rPr lang="en-US" sz="3100" dirty="0">
                <a:solidFill>
                  <a:srgbClr val="000000"/>
                </a:solidFill>
                <a:latin typeface="+mj-ea"/>
                <a:ea typeface="+mj-ea"/>
              </a:rPr>
              <a:t>　</a:t>
            </a:r>
            <a:r>
              <a:rPr lang="en-US" sz="3100" dirty="0" err="1">
                <a:solidFill>
                  <a:srgbClr val="000000"/>
                </a:solidFill>
                <a:latin typeface="+mj-ea"/>
                <a:ea typeface="+mj-ea"/>
              </a:rPr>
              <a:t>インターネットが人々を結びつけ始めたとき</a:t>
            </a:r>
            <a:r>
              <a:rPr lang="en-US" sz="3100" dirty="0">
                <a:solidFill>
                  <a:srgbClr val="000000"/>
                </a:solidFill>
                <a:latin typeface="+mj-ea"/>
                <a:ea typeface="+mj-ea"/>
              </a:rPr>
              <a:t>・・・</a:t>
            </a:r>
          </a:p>
          <a:p>
            <a:pPr>
              <a:tabLst>
                <a:tab pos="0" algn="l"/>
                <a:tab pos="447629" algn="l"/>
                <a:tab pos="896845" algn="l"/>
                <a:tab pos="1346060" algn="l"/>
                <a:tab pos="1795276" algn="l"/>
                <a:tab pos="2244492" algn="l"/>
                <a:tab pos="2693709" algn="l"/>
                <a:tab pos="3142924" algn="l"/>
                <a:tab pos="3592141" algn="l"/>
                <a:tab pos="4041356" algn="l"/>
                <a:tab pos="4490573" algn="l"/>
                <a:tab pos="4939788" algn="l"/>
                <a:tab pos="5389005" algn="l"/>
                <a:tab pos="5838220" algn="l"/>
                <a:tab pos="6287437" algn="l"/>
                <a:tab pos="6736651" algn="l"/>
                <a:tab pos="7185868" algn="l"/>
                <a:tab pos="7635083" algn="l"/>
                <a:tab pos="8084300" algn="l"/>
                <a:tab pos="8533515" algn="l"/>
                <a:tab pos="8982732" algn="l"/>
                <a:tab pos="9409724" algn="l"/>
              </a:tabLst>
              <a:defRPr/>
            </a:pPr>
            <a:endParaRPr lang="en-US" sz="3100" dirty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tabLst>
                <a:tab pos="0" algn="l"/>
                <a:tab pos="447629" algn="l"/>
                <a:tab pos="896845" algn="l"/>
                <a:tab pos="1346060" algn="l"/>
                <a:tab pos="1795276" algn="l"/>
                <a:tab pos="2244492" algn="l"/>
                <a:tab pos="2693709" algn="l"/>
                <a:tab pos="3142924" algn="l"/>
                <a:tab pos="3592141" algn="l"/>
                <a:tab pos="4041356" algn="l"/>
                <a:tab pos="4490573" algn="l"/>
                <a:tab pos="4939788" algn="l"/>
                <a:tab pos="5389005" algn="l"/>
                <a:tab pos="5838220" algn="l"/>
                <a:tab pos="6287437" algn="l"/>
                <a:tab pos="6736651" algn="l"/>
                <a:tab pos="7185868" algn="l"/>
                <a:tab pos="7635083" algn="l"/>
                <a:tab pos="8084300" algn="l"/>
                <a:tab pos="8533515" algn="l"/>
                <a:tab pos="8982732" algn="l"/>
                <a:tab pos="9409724" algn="l"/>
              </a:tabLst>
              <a:defRPr/>
            </a:pPr>
            <a:r>
              <a:rPr lang="en-US" sz="3100" dirty="0">
                <a:solidFill>
                  <a:srgbClr val="000000"/>
                </a:solidFill>
                <a:latin typeface="+mj-ea"/>
                <a:ea typeface="+mj-ea"/>
              </a:rPr>
              <a:t>　</a:t>
            </a:r>
            <a:r>
              <a:rPr lang="en-US" sz="3100" dirty="0" err="1">
                <a:solidFill>
                  <a:srgbClr val="000000"/>
                </a:solidFill>
                <a:latin typeface="+mj-ea"/>
                <a:ea typeface="+mj-ea"/>
              </a:rPr>
              <a:t>各分野のエキスパートの「知恵」と「勇気」と「力」と「技」が</a:t>
            </a:r>
            <a:r>
              <a:rPr lang="en-US" sz="3100" dirty="0">
                <a:solidFill>
                  <a:srgbClr val="000000"/>
                </a:solidFill>
                <a:latin typeface="+mj-ea"/>
                <a:ea typeface="+mj-ea"/>
              </a:rPr>
              <a:t>・・・</a:t>
            </a:r>
            <a:r>
              <a:rPr lang="en-US" sz="3100" dirty="0" err="1">
                <a:solidFill>
                  <a:srgbClr val="000000"/>
                </a:solidFill>
                <a:latin typeface="+mj-ea"/>
                <a:ea typeface="+mj-ea"/>
              </a:rPr>
              <a:t>結びついて向かったのは</a:t>
            </a:r>
            <a:r>
              <a:rPr lang="en-US" sz="3100" dirty="0">
                <a:solidFill>
                  <a:srgbClr val="000000"/>
                </a:solidFill>
                <a:latin typeface="+mj-ea"/>
                <a:ea typeface="+mj-ea"/>
              </a:rPr>
              <a:t/>
            </a:r>
            <a:br>
              <a:rPr lang="en-US" sz="3100" dirty="0">
                <a:solidFill>
                  <a:srgbClr val="000000"/>
                </a:solidFill>
                <a:latin typeface="+mj-ea"/>
                <a:ea typeface="+mj-ea"/>
              </a:rPr>
            </a:br>
            <a:r>
              <a:rPr lang="en-US" sz="3100" dirty="0">
                <a:solidFill>
                  <a:srgbClr val="000000"/>
                </a:solidFill>
                <a:latin typeface="+mj-ea"/>
                <a:ea typeface="+mj-ea"/>
              </a:rPr>
              <a:t>・・・</a:t>
            </a:r>
            <a:r>
              <a:rPr lang="en-US" sz="3100" dirty="0" err="1">
                <a:solidFill>
                  <a:srgbClr val="000000"/>
                </a:solidFill>
                <a:latin typeface="+mj-ea"/>
                <a:ea typeface="+mj-ea"/>
              </a:rPr>
              <a:t>あろうことか</a:t>
            </a:r>
            <a:r>
              <a:rPr lang="en-US" sz="3100" dirty="0">
                <a:solidFill>
                  <a:srgbClr val="000000"/>
                </a:solidFill>
                <a:latin typeface="+mj-ea"/>
                <a:ea typeface="+mj-ea"/>
              </a:rPr>
              <a:t>・・・・2足歩行ロボット。</a:t>
            </a:r>
          </a:p>
          <a:p>
            <a:pPr>
              <a:tabLst>
                <a:tab pos="0" algn="l"/>
                <a:tab pos="447629" algn="l"/>
                <a:tab pos="896845" algn="l"/>
                <a:tab pos="1346060" algn="l"/>
                <a:tab pos="1795276" algn="l"/>
                <a:tab pos="2244492" algn="l"/>
                <a:tab pos="2693709" algn="l"/>
                <a:tab pos="3142924" algn="l"/>
                <a:tab pos="3592141" algn="l"/>
                <a:tab pos="4041356" algn="l"/>
                <a:tab pos="4490573" algn="l"/>
                <a:tab pos="4939788" algn="l"/>
                <a:tab pos="5389005" algn="l"/>
                <a:tab pos="5838220" algn="l"/>
                <a:tab pos="6287437" algn="l"/>
                <a:tab pos="6736651" algn="l"/>
                <a:tab pos="7185868" algn="l"/>
                <a:tab pos="7635083" algn="l"/>
                <a:tab pos="8084300" algn="l"/>
                <a:tab pos="8533515" algn="l"/>
                <a:tab pos="8982732" algn="l"/>
                <a:tab pos="9409724" algn="l"/>
              </a:tabLst>
              <a:defRPr/>
            </a:pPr>
            <a:endParaRPr lang="en-US" sz="3100" dirty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tabLst>
                <a:tab pos="0" algn="l"/>
                <a:tab pos="447629" algn="l"/>
                <a:tab pos="896845" algn="l"/>
                <a:tab pos="1346060" algn="l"/>
                <a:tab pos="1795276" algn="l"/>
                <a:tab pos="2244492" algn="l"/>
                <a:tab pos="2693709" algn="l"/>
                <a:tab pos="3142924" algn="l"/>
                <a:tab pos="3592141" algn="l"/>
                <a:tab pos="4041356" algn="l"/>
                <a:tab pos="4490573" algn="l"/>
                <a:tab pos="4939788" algn="l"/>
                <a:tab pos="5389005" algn="l"/>
                <a:tab pos="5838220" algn="l"/>
                <a:tab pos="6287437" algn="l"/>
                <a:tab pos="6736651" algn="l"/>
                <a:tab pos="7185868" algn="l"/>
                <a:tab pos="7635083" algn="l"/>
                <a:tab pos="8084300" algn="l"/>
                <a:tab pos="8533515" algn="l"/>
                <a:tab pos="8982732" algn="l"/>
                <a:tab pos="9409724" algn="l"/>
              </a:tabLst>
              <a:defRPr/>
            </a:pPr>
            <a:r>
              <a:rPr lang="en-US" sz="3100" dirty="0" err="1">
                <a:solidFill>
                  <a:srgbClr val="000000"/>
                </a:solidFill>
                <a:latin typeface="+mj-ea"/>
                <a:ea typeface="+mj-ea"/>
              </a:rPr>
              <a:t>かってあこがれた「まんが</a:t>
            </a:r>
            <a:r>
              <a:rPr lang="en-US" sz="3100" dirty="0">
                <a:solidFill>
                  <a:srgbClr val="000000"/>
                </a:solidFill>
                <a:latin typeface="+mj-ea"/>
                <a:ea typeface="+mj-ea"/>
              </a:rPr>
              <a:t>」「</a:t>
            </a:r>
            <a:r>
              <a:rPr lang="en-US" sz="3100" dirty="0" err="1">
                <a:solidFill>
                  <a:srgbClr val="000000"/>
                </a:solidFill>
                <a:latin typeface="+mj-ea"/>
                <a:ea typeface="+mj-ea"/>
              </a:rPr>
              <a:t>アニメ」の世界を</a:t>
            </a:r>
            <a:r>
              <a:rPr lang="en-US" sz="3100" dirty="0">
                <a:solidFill>
                  <a:srgbClr val="000000"/>
                </a:solidFill>
                <a:latin typeface="+mj-ea"/>
                <a:ea typeface="+mj-ea"/>
              </a:rPr>
              <a:t/>
            </a:r>
            <a:br>
              <a:rPr lang="en-US" sz="3100" dirty="0">
                <a:solidFill>
                  <a:srgbClr val="000000"/>
                </a:solidFill>
                <a:latin typeface="+mj-ea"/>
                <a:ea typeface="+mj-ea"/>
              </a:rPr>
            </a:br>
            <a:r>
              <a:rPr lang="en-US" sz="3100" dirty="0" err="1">
                <a:solidFill>
                  <a:srgbClr val="000000"/>
                </a:solidFill>
                <a:latin typeface="+mj-ea"/>
                <a:ea typeface="+mj-ea"/>
              </a:rPr>
              <a:t>実現するべく</a:t>
            </a:r>
            <a:r>
              <a:rPr lang="en-US" sz="3100" dirty="0">
                <a:solidFill>
                  <a:srgbClr val="000000"/>
                </a:solidFill>
                <a:latin typeface="+mj-ea"/>
                <a:ea typeface="+mj-ea"/>
              </a:rPr>
              <a:t>、</a:t>
            </a: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1430338" y="6632575"/>
            <a:ext cx="7678737" cy="71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1" tIns="44996" rIns="89991" bIns="44996"/>
          <a:lstStyle/>
          <a:p>
            <a:pPr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r>
              <a:rPr lang="en-US" sz="4400">
                <a:solidFill>
                  <a:srgbClr val="FF0000"/>
                </a:solidFill>
              </a:rPr>
              <a:t>我々は日夜闘い続けています。</a:t>
            </a:r>
          </a:p>
        </p:txBody>
      </p:sp>
      <p:pic>
        <p:nvPicPr>
          <p:cNvPr id="512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9100" y="179388"/>
            <a:ext cx="3241675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60363" y="1189038"/>
            <a:ext cx="9180512" cy="6191250"/>
          </a:xfrm>
          <a:prstGeom prst="rect">
            <a:avLst/>
          </a:prstGeom>
          <a:solidFill>
            <a:srgbClr val="7DA647"/>
          </a:solidFill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Font typeface="Times New Roman" pitchFamily="16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4800">
                <a:solidFill>
                  <a:srgbClr val="000000"/>
                </a:solidFill>
              </a:rPr>
              <a:t>　</a:t>
            </a:r>
            <a:r>
              <a:rPr lang="en-US" sz="6000">
                <a:solidFill>
                  <a:srgbClr val="000000"/>
                </a:solidFill>
              </a:rPr>
              <a:t>最高峰の</a:t>
            </a:r>
            <a:r>
              <a:rPr lang="en-US" altLang="ja-JP" sz="6000">
                <a:solidFill>
                  <a:srgbClr val="000000"/>
                </a:solidFill>
              </a:rPr>
              <a:t>ROBO-ONE</a:t>
            </a:r>
            <a:r>
              <a:rPr lang="en-US" sz="6000">
                <a:solidFill>
                  <a:srgbClr val="000000"/>
                </a:solidFill>
              </a:rPr>
              <a:t>を筆頭に　</a:t>
            </a:r>
          </a:p>
          <a:p>
            <a:pPr>
              <a:buFont typeface="Times New Roman" pitchFamily="16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6000">
                <a:solidFill>
                  <a:srgbClr val="000000"/>
                </a:solidFill>
              </a:rPr>
              <a:t>　週末ごとに日本の各地で・・・ロボット競技会が開かれています。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タイトル 1"/>
          <p:cNvSpPr>
            <a:spLocks noGrp="1"/>
          </p:cNvSpPr>
          <p:nvPr>
            <p:ph type="title"/>
          </p:nvPr>
        </p:nvSpPr>
        <p:spPr>
          <a:xfrm>
            <a:off x="576263" y="2484437"/>
            <a:ext cx="8928545" cy="3743671"/>
          </a:xfrm>
        </p:spPr>
        <p:txBody>
          <a:bodyPr/>
          <a:lstStyle/>
          <a:p>
            <a:r>
              <a:rPr kumimoji="1" lang="ja-JP" altLang="en-US" sz="6600" dirty="0" smtClean="0"/>
              <a:t>リーマン以降　</a:t>
            </a:r>
            <a:r>
              <a:rPr kumimoji="1" lang="en-US" altLang="ja-JP" sz="6600" dirty="0" smtClean="0"/>
              <a:t/>
            </a:r>
            <a:br>
              <a:rPr kumimoji="1" lang="en-US" altLang="ja-JP" sz="6600" dirty="0" smtClean="0"/>
            </a:br>
            <a:r>
              <a:rPr kumimoji="1" lang="ja-JP" altLang="en-US" sz="6600" dirty="0" smtClean="0"/>
              <a:t>すっかり　</a:t>
            </a:r>
            <a:r>
              <a:rPr kumimoji="1" lang="en-US" altLang="ja-JP" sz="6600" dirty="0" smtClean="0"/>
              <a:t/>
            </a:r>
            <a:br>
              <a:rPr kumimoji="1" lang="en-US" altLang="ja-JP" sz="6600" dirty="0" smtClean="0"/>
            </a:br>
            <a:r>
              <a:rPr kumimoji="1" lang="ja-JP" altLang="en-US" sz="6600" dirty="0" smtClean="0"/>
              <a:t>大会の数が</a:t>
            </a:r>
            <a:r>
              <a:rPr kumimoji="1" lang="en-US" altLang="ja-JP" sz="6600" dirty="0" smtClean="0"/>
              <a:t/>
            </a:r>
            <a:br>
              <a:rPr kumimoji="1" lang="en-US" altLang="ja-JP" sz="6600" dirty="0" smtClean="0"/>
            </a:br>
            <a:r>
              <a:rPr kumimoji="1" lang="ja-JP" altLang="en-US" sz="6600" dirty="0" smtClean="0"/>
              <a:t>減りました</a:t>
            </a:r>
          </a:p>
        </p:txBody>
      </p:sp>
      <p:pic>
        <p:nvPicPr>
          <p:cNvPr id="1741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9100" y="179388"/>
            <a:ext cx="3241675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タイトル 1"/>
          <p:cNvSpPr>
            <a:spLocks noGrp="1"/>
          </p:cNvSpPr>
          <p:nvPr>
            <p:ph type="title"/>
          </p:nvPr>
        </p:nvSpPr>
        <p:spPr>
          <a:xfrm>
            <a:off x="1" y="0"/>
            <a:ext cx="6624487" cy="2555701"/>
          </a:xfrm>
        </p:spPr>
        <p:txBody>
          <a:bodyPr/>
          <a:lstStyle/>
          <a:p>
            <a:r>
              <a:rPr kumimoji="1" lang="ja-JP" altLang="en-US" dirty="0" smtClean="0"/>
              <a:t>今季</a:t>
            </a:r>
            <a:r>
              <a:rPr kumimoji="1" lang="ja-JP" altLang="en-US" dirty="0" err="1" smtClean="0"/>
              <a:t>ーーー</a:t>
            </a:r>
            <a:r>
              <a:rPr kumimoji="1" lang="en-US" altLang="ja-JP" dirty="0" smtClean="0"/>
              <a:t>9</a:t>
            </a:r>
            <a:r>
              <a:rPr kumimoji="1" lang="ja-JP" altLang="en-US" dirty="0" smtClean="0"/>
              <a:t>月</a:t>
            </a:r>
            <a:r>
              <a:rPr kumimoji="1" lang="en-US" altLang="ja-JP" dirty="0" smtClean="0"/>
              <a:t>14</a:t>
            </a:r>
            <a:r>
              <a:rPr kumimoji="1" lang="ja-JP" altLang="en-US" dirty="0" smtClean="0"/>
              <a:t>日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大阪工業大学の技官が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世界チャンピオンに</a:t>
            </a:r>
          </a:p>
        </p:txBody>
      </p:sp>
      <p:pic>
        <p:nvPicPr>
          <p:cNvPr id="1741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9100" y="179388"/>
            <a:ext cx="3241675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 descr="http://uzi.air-nifty.com/photos/uncategorized/2014/09/14/dsc_0334.jpg"/>
          <p:cNvPicPr>
            <a:picLocks noChangeAspect="1" noChangeArrowheads="1"/>
          </p:cNvPicPr>
          <p:nvPr/>
        </p:nvPicPr>
        <p:blipFill>
          <a:blip r:embed="rId3" cstate="print"/>
          <a:srcRect t="6299"/>
          <a:stretch>
            <a:fillRect/>
          </a:stretch>
        </p:blipFill>
        <p:spPr bwMode="auto">
          <a:xfrm>
            <a:off x="88796" y="2367703"/>
            <a:ext cx="9920068" cy="52285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おおきな声では言えないが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大学生負けるんです。</a:t>
            </a:r>
            <a:endParaRPr kumimoji="1" lang="ja-JP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04" y="1979637"/>
            <a:ext cx="8990080" cy="49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kbl-ma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792" y="323453"/>
            <a:ext cx="2419350" cy="2466975"/>
          </a:xfrm>
          <a:prstGeom prst="rect">
            <a:avLst/>
          </a:prstGeom>
          <a:noFill/>
        </p:spPr>
      </p:pic>
      <p:pic>
        <p:nvPicPr>
          <p:cNvPr id="70660" name="Picture 4" descr="http://acguy.jp/kbl/wp-content/uploads/2013/06/kbl201301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776" y="4139877"/>
            <a:ext cx="4267200" cy="3200401"/>
          </a:xfrm>
          <a:prstGeom prst="rect">
            <a:avLst/>
          </a:prstGeom>
          <a:noFill/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464248" y="1403573"/>
            <a:ext cx="5400476" cy="5976664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round/>
            <a:headEnd/>
            <a:tailEnd/>
          </a:ln>
        </p:spPr>
        <p:txBody>
          <a:bodyPr lIns="89991" tIns="83872" rIns="89991" bIns="44996"/>
          <a:lstStyle/>
          <a:p>
            <a:pPr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r>
              <a:rPr lang="ja-JP" altLang="en-US" sz="3200" dirty="0" smtClean="0">
                <a:solidFill>
                  <a:srgbClr val="000000"/>
                </a:solidFill>
              </a:rPr>
              <a:t>　大阪産業大学</a:t>
            </a:r>
            <a:endParaRPr lang="en-US" altLang="ja-JP" sz="3200" dirty="0" smtClean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r>
              <a:rPr lang="ja-JP" altLang="en-US" sz="3200" dirty="0" smtClean="0">
                <a:solidFill>
                  <a:srgbClr val="000000"/>
                </a:solidFill>
              </a:rPr>
              <a:t>　大阪工業技術専門学校</a:t>
            </a:r>
            <a:endParaRPr lang="en-US" altLang="ja-JP" sz="3200" dirty="0" smtClean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r>
              <a:rPr lang="ja-JP" altLang="en-US" sz="3200" dirty="0" smtClean="0">
                <a:solidFill>
                  <a:srgbClr val="000000"/>
                </a:solidFill>
              </a:rPr>
              <a:t>　大阪電気通信大学</a:t>
            </a:r>
            <a:endParaRPr lang="en-US" altLang="ja-JP" sz="3200" dirty="0" smtClean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r>
              <a:rPr lang="ja-JP" altLang="en-US" sz="3200" dirty="0" smtClean="0">
                <a:solidFill>
                  <a:srgbClr val="000000"/>
                </a:solidFill>
              </a:rPr>
              <a:t>　立命館大学</a:t>
            </a:r>
            <a:endParaRPr lang="en-US" altLang="ja-JP" sz="3200" dirty="0" smtClean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r>
              <a:rPr lang="ja-JP" altLang="en-US" sz="3200" dirty="0" smtClean="0">
                <a:solidFill>
                  <a:srgbClr val="000000"/>
                </a:solidFill>
              </a:rPr>
              <a:t>　大阪工業大学</a:t>
            </a:r>
            <a:endParaRPr lang="en-US" altLang="ja-JP" sz="3200" dirty="0" smtClean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r>
              <a:rPr lang="ja-JP" altLang="en-US" sz="3200" dirty="0" smtClean="0">
                <a:solidFill>
                  <a:srgbClr val="000000"/>
                </a:solidFill>
              </a:rPr>
              <a:t>の</a:t>
            </a:r>
            <a:r>
              <a:rPr lang="en-US" altLang="ja-JP" sz="3200" dirty="0" smtClean="0">
                <a:solidFill>
                  <a:srgbClr val="000000"/>
                </a:solidFill>
              </a:rPr>
              <a:t>5</a:t>
            </a:r>
            <a:r>
              <a:rPr lang="ja-JP" altLang="en-US" sz="3200" dirty="0" smtClean="0">
                <a:solidFill>
                  <a:srgbClr val="000000"/>
                </a:solidFill>
              </a:rPr>
              <a:t>校の　ロボット部を組織化</a:t>
            </a:r>
            <a:endParaRPr lang="en-US" altLang="ja-JP" sz="3200" dirty="0" smtClean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endParaRPr lang="en-US" altLang="ja-JP" sz="3200" dirty="0" smtClean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r>
              <a:rPr lang="ja-JP" altLang="en-US" sz="3200" dirty="0" smtClean="0">
                <a:solidFill>
                  <a:srgbClr val="000000"/>
                </a:solidFill>
              </a:rPr>
              <a:t>新入生でも参加できるレベル</a:t>
            </a:r>
            <a:endParaRPr lang="en-US" altLang="ja-JP" sz="3200" dirty="0" smtClean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r>
              <a:rPr lang="ja-JP" altLang="en-US" sz="3200" dirty="0" smtClean="0">
                <a:solidFill>
                  <a:srgbClr val="000000"/>
                </a:solidFill>
              </a:rPr>
              <a:t>（練習会　ロボゴングの代替）</a:t>
            </a:r>
            <a:endParaRPr lang="en-US" altLang="ja-JP" sz="3200" dirty="0" smtClean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r>
              <a:rPr lang="ja-JP" altLang="en-US" sz="3200" dirty="0" smtClean="0">
                <a:solidFill>
                  <a:srgbClr val="000000"/>
                </a:solidFill>
              </a:rPr>
              <a:t>年間</a:t>
            </a:r>
            <a:r>
              <a:rPr lang="en-US" altLang="ja-JP" sz="3200" dirty="0" smtClean="0">
                <a:solidFill>
                  <a:srgbClr val="000000"/>
                </a:solidFill>
              </a:rPr>
              <a:t>6</a:t>
            </a:r>
            <a:r>
              <a:rPr lang="ja-JP" altLang="en-US" sz="3200" dirty="0" smtClean="0">
                <a:solidFill>
                  <a:srgbClr val="000000"/>
                </a:solidFill>
              </a:rPr>
              <a:t>回やる！</a:t>
            </a:r>
            <a:endParaRPr lang="en-US" altLang="ja-JP" sz="3200" dirty="0" smtClean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endParaRPr lang="en-US" altLang="ja-JP" sz="3200" dirty="0" smtClean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r>
              <a:rPr lang="ja-JP" altLang="en-US" sz="3200" dirty="0" smtClean="0">
                <a:solidFill>
                  <a:srgbClr val="000000"/>
                </a:solidFill>
              </a:rPr>
              <a:t>一応　</a:t>
            </a:r>
            <a:r>
              <a:rPr lang="en-US" altLang="ja-JP" sz="3200" dirty="0" smtClean="0">
                <a:solidFill>
                  <a:srgbClr val="000000"/>
                </a:solidFill>
              </a:rPr>
              <a:t>3</a:t>
            </a:r>
            <a:r>
              <a:rPr lang="ja-JP" altLang="en-US" sz="3200" dirty="0" smtClean="0">
                <a:solidFill>
                  <a:srgbClr val="000000"/>
                </a:solidFill>
              </a:rPr>
              <a:t>年やりとおす</a:t>
            </a:r>
            <a:endParaRPr lang="en-US" altLang="ja-JP" sz="32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r>
              <a:rPr lang="en-US" altLang="ja-JP" sz="3200" dirty="0">
                <a:solidFill>
                  <a:srgbClr val="000000"/>
                </a:solidFill>
              </a:rPr>
              <a:t/>
            </a:r>
            <a:br>
              <a:rPr lang="en-US" altLang="ja-JP" sz="3200" dirty="0">
                <a:solidFill>
                  <a:srgbClr val="000000"/>
                </a:solidFill>
              </a:rPr>
            </a:br>
            <a:r>
              <a:rPr lang="ja-JP" altLang="en-US" sz="3200" dirty="0">
                <a:solidFill>
                  <a:srgbClr val="000000"/>
                </a:solidFill>
              </a:rPr>
              <a:t>　</a:t>
            </a:r>
            <a:endParaRPr lang="en-US" altLang="ja-JP" sz="32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endParaRPr lang="en-US" altLang="ja-JP" sz="32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r>
              <a:rPr lang="ja-JP" altLang="en-US" sz="3100" dirty="0">
                <a:solidFill>
                  <a:srgbClr val="000000"/>
                </a:solidFill>
              </a:rPr>
              <a:t>　　　　</a:t>
            </a:r>
            <a:endParaRPr lang="en-US" sz="3100" dirty="0">
              <a:solidFill>
                <a:srgbClr val="000000"/>
              </a:solidFill>
            </a:endParaRPr>
          </a:p>
        </p:txBody>
      </p:sp>
      <p:pic>
        <p:nvPicPr>
          <p:cNvPr id="70662" name="Picture 6" descr="http://acguy.jp/kbl/wp-content/uploads/2013/06/copy-kbl201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8948" y="117698"/>
            <a:ext cx="5295900" cy="1285875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143768" y="107429"/>
            <a:ext cx="4019049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tx1"/>
                </a:solidFill>
              </a:rPr>
              <a:t>Kinki students Biped-robot League</a:t>
            </a:r>
            <a:endParaRPr lang="en-US" altLang="ja-JP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2" cstate="print"/>
          <a:srcRect l="7087" t="8976" r="8563" b="11811"/>
          <a:stretch>
            <a:fillRect/>
          </a:stretch>
        </p:blipFill>
        <p:spPr bwMode="auto">
          <a:xfrm>
            <a:off x="215776" y="899517"/>
            <a:ext cx="10283924" cy="6035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 l="1772" t="8504" r="13287" b="7087"/>
          <a:stretch>
            <a:fillRect/>
          </a:stretch>
        </p:blipFill>
        <p:spPr bwMode="auto">
          <a:xfrm>
            <a:off x="-288224" y="1020419"/>
            <a:ext cx="10355862" cy="643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0354" name="Picture 2" descr="http://bishop.ddo.jp/blognplus/files/20140706_01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768" y="179437"/>
            <a:ext cx="4762500" cy="3571875"/>
          </a:xfrm>
          <a:prstGeom prst="rect">
            <a:avLst/>
          </a:prstGeom>
          <a:noFill/>
        </p:spPr>
      </p:pic>
      <p:pic>
        <p:nvPicPr>
          <p:cNvPr id="100356" name="Picture 4" descr="http://bishop.ddo.jp/blognplus/files/20140706_29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2320" y="3779837"/>
            <a:ext cx="4762500" cy="3571875"/>
          </a:xfrm>
          <a:prstGeom prst="rect">
            <a:avLst/>
          </a:prstGeom>
          <a:noFill/>
        </p:spPr>
      </p:pic>
      <p:pic>
        <p:nvPicPr>
          <p:cNvPr id="5" name="Picture 2" descr="http://bishop.ddo.jp/blognplus/files/20140706_02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796" y="3851845"/>
            <a:ext cx="4762500" cy="3571875"/>
          </a:xfrm>
          <a:prstGeom prst="rect">
            <a:avLst/>
          </a:prstGeom>
          <a:noFill/>
        </p:spPr>
      </p:pic>
      <p:pic>
        <p:nvPicPr>
          <p:cNvPr id="6" name="Picture 4" descr="http://bishop.ddo.jp/blognplus/files/20140706_03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8304" y="179437"/>
            <a:ext cx="4762500" cy="3571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6262" name="Picture 6" descr="http://bishop.ddo.jp/blognplus/files/20140706_08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776" y="251445"/>
            <a:ext cx="4762500" cy="3571875"/>
          </a:xfrm>
          <a:prstGeom prst="rect">
            <a:avLst/>
          </a:prstGeom>
          <a:noFill/>
        </p:spPr>
      </p:pic>
      <p:pic>
        <p:nvPicPr>
          <p:cNvPr id="96264" name="Picture 8" descr="http://bishop.ddo.jp/blognplus/files/20140706_17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2320" y="3987800"/>
            <a:ext cx="4762500" cy="3571875"/>
          </a:xfrm>
          <a:prstGeom prst="rect">
            <a:avLst/>
          </a:prstGeom>
          <a:noFill/>
        </p:spPr>
      </p:pic>
      <p:pic>
        <p:nvPicPr>
          <p:cNvPr id="7" name="Picture 3" descr="C:\usr\My Pictures\ROBO\kbl2013\P3020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6336" y="323453"/>
            <a:ext cx="4576235" cy="3432176"/>
          </a:xfrm>
          <a:prstGeom prst="rect">
            <a:avLst/>
          </a:prstGeom>
          <a:noFill/>
        </p:spPr>
      </p:pic>
      <p:pic>
        <p:nvPicPr>
          <p:cNvPr id="96265" name="Picture 9" descr="C:\usr\My Pictures\ROBO\kbl2013\P30206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776" y="3851845"/>
            <a:ext cx="4655742" cy="34918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/>
          <a:srcRect r="25984" b="6614"/>
          <a:stretch>
            <a:fillRect/>
          </a:stretch>
        </p:blipFill>
        <p:spPr bwMode="auto">
          <a:xfrm>
            <a:off x="37218" y="228720"/>
            <a:ext cx="9251566" cy="7295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5544368" y="2699717"/>
            <a:ext cx="1920719" cy="13805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C00000"/>
                </a:solidFill>
              </a:rPr>
              <a:t>大会に行って</a:t>
            </a:r>
            <a:endParaRPr kumimoji="1" lang="en-US" altLang="ja-JP" dirty="0" smtClean="0">
              <a:solidFill>
                <a:srgbClr val="C00000"/>
              </a:solidFill>
            </a:endParaRPr>
          </a:p>
          <a:p>
            <a:endParaRPr kumimoji="1" lang="en-US" altLang="ja-JP" dirty="0" smtClean="0">
              <a:solidFill>
                <a:srgbClr val="C00000"/>
              </a:solidFill>
            </a:endParaRPr>
          </a:p>
          <a:p>
            <a:r>
              <a:rPr kumimoji="1" lang="ja-JP" altLang="en-US" dirty="0" smtClean="0">
                <a:solidFill>
                  <a:srgbClr val="C00000"/>
                </a:solidFill>
              </a:rPr>
              <a:t>　記録映像を撮影</a:t>
            </a:r>
            <a:endParaRPr kumimoji="1" lang="en-US" altLang="ja-JP" dirty="0" smtClean="0">
              <a:solidFill>
                <a:srgbClr val="C00000"/>
              </a:solidFill>
            </a:endParaRPr>
          </a:p>
          <a:p>
            <a:endParaRPr kumimoji="1" lang="en-US" altLang="ja-JP" dirty="0" smtClean="0">
              <a:solidFill>
                <a:srgbClr val="C00000"/>
              </a:solidFill>
            </a:endParaRPr>
          </a:p>
          <a:p>
            <a:r>
              <a:rPr kumimoji="1" lang="ja-JP" altLang="en-US" dirty="0" smtClean="0">
                <a:solidFill>
                  <a:srgbClr val="C00000"/>
                </a:solidFill>
              </a:rPr>
              <a:t>　配布・共有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タイトル 1"/>
          <p:cNvSpPr>
            <a:spLocks noGrp="1"/>
          </p:cNvSpPr>
          <p:nvPr>
            <p:ph type="title"/>
          </p:nvPr>
        </p:nvSpPr>
        <p:spPr>
          <a:xfrm>
            <a:off x="215777" y="2411685"/>
            <a:ext cx="9289032" cy="3816423"/>
          </a:xfrm>
        </p:spPr>
        <p:txBody>
          <a:bodyPr/>
          <a:lstStyle/>
          <a:p>
            <a:r>
              <a:rPr kumimoji="1" lang="en-US" altLang="ja-JP" sz="6600" dirty="0" smtClean="0"/>
              <a:t>11</a:t>
            </a:r>
            <a:r>
              <a:rPr kumimoji="1" lang="ja-JP" altLang="en-US" sz="6600" dirty="0" smtClean="0"/>
              <a:t>月</a:t>
            </a:r>
            <a:r>
              <a:rPr kumimoji="1" lang="en-US" altLang="ja-JP" sz="6600" dirty="0" smtClean="0"/>
              <a:t>9</a:t>
            </a:r>
            <a:r>
              <a:rPr kumimoji="1" lang="ja-JP" altLang="en-US" sz="6600" dirty="0" smtClean="0"/>
              <a:t>日　　</a:t>
            </a:r>
            <a:r>
              <a:rPr kumimoji="1" lang="en-US" altLang="ja-JP" sz="6600" dirty="0" smtClean="0"/>
              <a:t/>
            </a:r>
            <a:br>
              <a:rPr kumimoji="1" lang="en-US" altLang="ja-JP" sz="6600" dirty="0" smtClean="0"/>
            </a:br>
            <a:r>
              <a:rPr kumimoji="1" lang="ja-JP" altLang="en-US" sz="6600" dirty="0" smtClean="0"/>
              <a:t>多目的室で</a:t>
            </a:r>
            <a:r>
              <a:rPr kumimoji="1" lang="en-US" altLang="ja-JP" sz="6600" dirty="0" smtClean="0"/>
              <a:t/>
            </a:r>
            <a:br>
              <a:rPr kumimoji="1" lang="en-US" altLang="ja-JP" sz="6600" dirty="0" smtClean="0"/>
            </a:br>
            <a:r>
              <a:rPr kumimoji="1" lang="ja-JP" altLang="en-US" sz="6600" dirty="0" smtClean="0"/>
              <a:t>第</a:t>
            </a:r>
            <a:r>
              <a:rPr kumimoji="1" lang="en-US" altLang="ja-JP" sz="6600" dirty="0" smtClean="0"/>
              <a:t>4</a:t>
            </a:r>
            <a:r>
              <a:rPr kumimoji="1" lang="ja-JP" altLang="en-US" sz="6600" dirty="0" smtClean="0"/>
              <a:t>回戦を行います</a:t>
            </a:r>
            <a:r>
              <a:rPr kumimoji="1" lang="en-US" altLang="ja-JP" sz="6600" dirty="0" smtClean="0"/>
              <a:t/>
            </a:r>
            <a:br>
              <a:rPr kumimoji="1" lang="en-US" altLang="ja-JP" sz="6600" dirty="0" smtClean="0"/>
            </a:br>
            <a:r>
              <a:rPr kumimoji="1" lang="ja-JP" altLang="en-US" sz="6600" dirty="0" smtClean="0"/>
              <a:t>果たして、</a:t>
            </a:r>
            <a:r>
              <a:rPr kumimoji="1" lang="en-US" altLang="ja-JP" sz="6600" dirty="0" smtClean="0"/>
              <a:t/>
            </a:r>
            <a:br>
              <a:rPr kumimoji="1" lang="en-US" altLang="ja-JP" sz="6600" dirty="0" smtClean="0"/>
            </a:br>
            <a:r>
              <a:rPr kumimoji="1" lang="ja-JP" altLang="en-US" sz="6600" dirty="0" smtClean="0"/>
              <a:t>大阪電気通信大学は</a:t>
            </a:r>
            <a:r>
              <a:rPr kumimoji="1" lang="en-US" altLang="ja-JP" sz="6600" dirty="0" smtClean="0"/>
              <a:t>TOP</a:t>
            </a:r>
            <a:r>
              <a:rPr kumimoji="1" lang="ja-JP" altLang="en-US" sz="6600" dirty="0" smtClean="0"/>
              <a:t>を死守出来るか</a:t>
            </a:r>
            <a:r>
              <a:rPr kumimoji="1" lang="en-US" altLang="ja-JP" sz="6600" dirty="0" smtClean="0"/>
              <a:t/>
            </a:r>
            <a:br>
              <a:rPr kumimoji="1" lang="en-US" altLang="ja-JP" sz="6600" dirty="0" smtClean="0"/>
            </a:br>
            <a:endParaRPr kumimoji="1" lang="ja-JP" altLang="en-US" sz="6600" dirty="0" smtClean="0"/>
          </a:p>
        </p:txBody>
      </p:sp>
      <p:pic>
        <p:nvPicPr>
          <p:cNvPr id="1741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9100" y="179388"/>
            <a:ext cx="3241675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2159992" y="4211885"/>
            <a:ext cx="6438900" cy="688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hangingPunct="1">
              <a:lnSpc>
                <a:spcPct val="83000"/>
              </a:lnSpc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r>
              <a:rPr lang="ja-JP" altLang="en-US" sz="5400" dirty="0" smtClean="0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当面の予定</a:t>
            </a:r>
            <a:endParaRPr lang="en-US" sz="5400" dirty="0">
              <a:solidFill>
                <a:srgbClr val="000000"/>
              </a:solidFill>
              <a:latin typeface="ＭＳ ゴシック" pitchFamily="49" charset="-128"/>
              <a:ea typeface="ＭＳ ゴシック" pitchFamily="49" charset="-128"/>
            </a:endParaRPr>
          </a:p>
        </p:txBody>
      </p:sp>
      <p:pic>
        <p:nvPicPr>
          <p:cNvPr id="512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9100" y="179388"/>
            <a:ext cx="3241675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タイトル 1"/>
          <p:cNvSpPr>
            <a:spLocks noGrp="1"/>
          </p:cNvSpPr>
          <p:nvPr>
            <p:ph type="ctrTitle"/>
          </p:nvPr>
        </p:nvSpPr>
        <p:spPr>
          <a:xfrm>
            <a:off x="3055938" y="306388"/>
            <a:ext cx="5715000" cy="952500"/>
          </a:xfrm>
        </p:spPr>
        <p:txBody>
          <a:bodyPr/>
          <a:lstStyle/>
          <a:p>
            <a:r>
              <a:rPr kumimoji="1" lang="ja-JP" altLang="en-US" smtClean="0"/>
              <a:t>うじの</a:t>
            </a:r>
            <a:r>
              <a:rPr kumimoji="1" lang="ja-JP" altLang="en-US" b="1" smtClean="0"/>
              <a:t>電網　</a:t>
            </a:r>
            <a:r>
              <a:rPr kumimoji="1" lang="ja-JP" altLang="en-US" smtClean="0"/>
              <a:t>紙</a:t>
            </a:r>
            <a:r>
              <a:rPr kumimoji="1" lang="ja-JP" altLang="en-US" i="1" smtClean="0"/>
              <a:t>　</a:t>
            </a:r>
            <a:r>
              <a:rPr kumimoji="1" lang="ja-JP" altLang="en-US" b="1" smtClean="0"/>
              <a:t>新聞</a:t>
            </a:r>
          </a:p>
        </p:txBody>
      </p:sp>
      <p:sp>
        <p:nvSpPr>
          <p:cNvPr id="4" name="横巻き 3"/>
          <p:cNvSpPr/>
          <p:nvPr/>
        </p:nvSpPr>
        <p:spPr>
          <a:xfrm>
            <a:off x="198438" y="85725"/>
            <a:ext cx="9683750" cy="1606550"/>
          </a:xfrm>
          <a:prstGeom prst="horizontalScroll">
            <a:avLst>
              <a:gd name="adj" fmla="val 13138"/>
            </a:avLst>
          </a:prstGeom>
          <a:noFill/>
          <a:ln w="5715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198438" y="1763713"/>
            <a:ext cx="9378950" cy="28082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>
              <a:defRPr/>
            </a:pPr>
            <a:endParaRPr kumimoji="1" lang="ja-JP" altLang="en-US"/>
          </a:p>
        </p:txBody>
      </p:sp>
      <p:pic>
        <p:nvPicPr>
          <p:cNvPr id="5125" name="Picture 6"/>
          <p:cNvPicPr>
            <a:picLocks noChangeAspect="1" noChangeArrowheads="1"/>
          </p:cNvPicPr>
          <p:nvPr/>
        </p:nvPicPr>
        <p:blipFill>
          <a:blip r:embed="rId2" cstate="print"/>
          <a:srcRect b="5038"/>
          <a:stretch>
            <a:fillRect/>
          </a:stretch>
        </p:blipFill>
        <p:spPr bwMode="auto">
          <a:xfrm>
            <a:off x="574675" y="352425"/>
            <a:ext cx="2481263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テキスト ボックス 12"/>
          <p:cNvSpPr txBox="1">
            <a:spLocks noChangeArrowheads="1"/>
          </p:cNvSpPr>
          <p:nvPr/>
        </p:nvSpPr>
        <p:spPr bwMode="auto">
          <a:xfrm>
            <a:off x="7127875" y="1116013"/>
            <a:ext cx="2676525" cy="287337"/>
          </a:xfrm>
          <a:prstGeom prst="rect">
            <a:avLst/>
          </a:prstGeom>
          <a:noFill/>
          <a:ln w="38100" cmpd="dbl">
            <a:solidFill>
              <a:srgbClr val="7030A0"/>
            </a:solidFill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r>
              <a:rPr kumimoji="1" lang="ja-JP" altLang="en-US" sz="1300"/>
              <a:t>ホビーロボット研究</a:t>
            </a:r>
            <a:r>
              <a:rPr lang="ja-JP" altLang="en-US" sz="1300"/>
              <a:t>　</a:t>
            </a:r>
            <a:r>
              <a:rPr lang="en-US" altLang="ja-JP" sz="1300"/>
              <a:t>http://acguy.jp</a:t>
            </a:r>
            <a:endParaRPr kumimoji="1" lang="ja-JP" altLang="en-US" sz="1300"/>
          </a:p>
        </p:txBody>
      </p:sp>
      <p:sp>
        <p:nvSpPr>
          <p:cNvPr id="5127" name="正方形/長方形 13"/>
          <p:cNvSpPr>
            <a:spLocks noChangeArrowheads="1"/>
          </p:cNvSpPr>
          <p:nvPr/>
        </p:nvSpPr>
        <p:spPr bwMode="auto">
          <a:xfrm>
            <a:off x="198438" y="2555875"/>
            <a:ext cx="9882187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r>
              <a:rPr lang="ja-JP" altLang="en-US" sz="3100" dirty="0">
                <a:solidFill>
                  <a:schemeClr val="tx1"/>
                </a:solidFill>
              </a:rPr>
              <a:t>日時</a:t>
            </a:r>
            <a:r>
              <a:rPr lang="en-US" altLang="ja-JP" sz="3100" dirty="0">
                <a:solidFill>
                  <a:schemeClr val="tx1"/>
                </a:solidFill>
              </a:rPr>
              <a:t>	</a:t>
            </a:r>
            <a:r>
              <a:rPr lang="ja-JP" altLang="en-US" sz="3100" dirty="0">
                <a:solidFill>
                  <a:schemeClr val="tx1"/>
                </a:solidFill>
              </a:rPr>
              <a:t>：</a:t>
            </a:r>
            <a:r>
              <a:rPr lang="ja-JP" altLang="en-US" sz="3100" dirty="0" smtClean="0">
                <a:solidFill>
                  <a:schemeClr val="tx1"/>
                </a:solidFill>
              </a:rPr>
              <a:t>２０１</a:t>
            </a:r>
            <a:r>
              <a:rPr lang="ja-JP" altLang="en-US" sz="3100" dirty="0">
                <a:solidFill>
                  <a:schemeClr val="tx1"/>
                </a:solidFill>
              </a:rPr>
              <a:t>４</a:t>
            </a:r>
            <a:r>
              <a:rPr lang="ja-JP" altLang="en-US" sz="3100" dirty="0" smtClean="0">
                <a:solidFill>
                  <a:schemeClr val="tx1"/>
                </a:solidFill>
              </a:rPr>
              <a:t>年</a:t>
            </a:r>
            <a:r>
              <a:rPr lang="ja-JP" altLang="en-US" sz="3100" dirty="0">
                <a:solidFill>
                  <a:schemeClr val="tx1"/>
                </a:solidFill>
              </a:rPr>
              <a:t>１２月</a:t>
            </a:r>
            <a:r>
              <a:rPr lang="ja-JP" altLang="en-US" sz="3100" dirty="0" smtClean="0">
                <a:solidFill>
                  <a:schemeClr val="tx1"/>
                </a:solidFill>
              </a:rPr>
              <a:t>１</a:t>
            </a:r>
            <a:r>
              <a:rPr lang="ja-JP" altLang="en-US" sz="3100" dirty="0">
                <a:solidFill>
                  <a:schemeClr val="tx1"/>
                </a:solidFill>
              </a:rPr>
              <a:t>３</a:t>
            </a:r>
            <a:r>
              <a:rPr lang="ja-JP" altLang="en-US" sz="3100" dirty="0" smtClean="0">
                <a:solidFill>
                  <a:schemeClr val="tx1"/>
                </a:solidFill>
              </a:rPr>
              <a:t>日</a:t>
            </a:r>
            <a:r>
              <a:rPr lang="ja-JP" altLang="en-US" sz="3100" dirty="0">
                <a:solidFill>
                  <a:schemeClr val="tx1"/>
                </a:solidFill>
              </a:rPr>
              <a:t>（土）　エントリークラス</a:t>
            </a:r>
            <a:r>
              <a:rPr lang="en-US" altLang="ja-JP" sz="3100" dirty="0">
                <a:solidFill>
                  <a:schemeClr val="tx1"/>
                </a:solidFill>
              </a:rPr>
              <a:t/>
            </a:r>
            <a:br>
              <a:rPr lang="en-US" altLang="ja-JP" sz="3100" dirty="0">
                <a:solidFill>
                  <a:schemeClr val="tx1"/>
                </a:solidFill>
              </a:rPr>
            </a:br>
            <a:r>
              <a:rPr lang="ja-JP" altLang="en-US" sz="3100" dirty="0">
                <a:solidFill>
                  <a:schemeClr val="tx1"/>
                </a:solidFill>
              </a:rPr>
              <a:t>　　　　　　　　　　１２月</a:t>
            </a:r>
            <a:r>
              <a:rPr lang="ja-JP" altLang="en-US" sz="3100" dirty="0" smtClean="0">
                <a:solidFill>
                  <a:schemeClr val="tx1"/>
                </a:solidFill>
              </a:rPr>
              <a:t>１</a:t>
            </a:r>
            <a:r>
              <a:rPr lang="ja-JP" altLang="en-US" sz="3100" dirty="0">
                <a:solidFill>
                  <a:schemeClr val="tx1"/>
                </a:solidFill>
              </a:rPr>
              <a:t>４</a:t>
            </a:r>
            <a:r>
              <a:rPr lang="ja-JP" altLang="en-US" sz="3100" dirty="0" smtClean="0">
                <a:solidFill>
                  <a:schemeClr val="tx1"/>
                </a:solidFill>
              </a:rPr>
              <a:t>日</a:t>
            </a:r>
            <a:r>
              <a:rPr lang="ja-JP" altLang="en-US" sz="3100" dirty="0">
                <a:solidFill>
                  <a:schemeClr val="tx1"/>
                </a:solidFill>
              </a:rPr>
              <a:t>（日）　スタンダードクラス</a:t>
            </a:r>
          </a:p>
          <a:p>
            <a:r>
              <a:rPr lang="ja-JP" altLang="en-US" sz="3100" dirty="0">
                <a:solidFill>
                  <a:schemeClr val="tx1"/>
                </a:solidFill>
              </a:rPr>
              <a:t>場所</a:t>
            </a:r>
            <a:r>
              <a:rPr lang="en-US" altLang="ja-JP" sz="3100" dirty="0">
                <a:solidFill>
                  <a:schemeClr val="tx1"/>
                </a:solidFill>
              </a:rPr>
              <a:t>	</a:t>
            </a:r>
            <a:r>
              <a:rPr lang="ja-JP" altLang="en-US" sz="3100" dirty="0">
                <a:solidFill>
                  <a:schemeClr val="tx1"/>
                </a:solidFill>
              </a:rPr>
              <a:t>：姫路市立科学館</a:t>
            </a:r>
          </a:p>
          <a:p>
            <a:r>
              <a:rPr lang="ja-JP" altLang="en-US" sz="3100" dirty="0">
                <a:solidFill>
                  <a:schemeClr val="tx1"/>
                </a:solidFill>
              </a:rPr>
              <a:t>主催</a:t>
            </a:r>
            <a:r>
              <a:rPr lang="en-US" altLang="ja-JP" sz="3100" dirty="0">
                <a:solidFill>
                  <a:schemeClr val="tx1"/>
                </a:solidFill>
              </a:rPr>
              <a:t>	</a:t>
            </a:r>
            <a:r>
              <a:rPr lang="ja-JP" altLang="en-US" sz="3100" dirty="0">
                <a:solidFill>
                  <a:schemeClr val="tx1"/>
                </a:solidFill>
              </a:rPr>
              <a:t>：姫路ロボ・チャレンジ実行委員会</a:t>
            </a:r>
            <a:endParaRPr lang="en-US" altLang="ja-JP" sz="3100" dirty="0">
              <a:solidFill>
                <a:schemeClr val="tx1"/>
              </a:solidFill>
            </a:endParaRPr>
          </a:p>
        </p:txBody>
      </p:sp>
      <p:sp>
        <p:nvSpPr>
          <p:cNvPr id="5128" name="テキスト ボックス 14"/>
          <p:cNvSpPr txBox="1">
            <a:spLocks noChangeArrowheads="1"/>
          </p:cNvSpPr>
          <p:nvPr/>
        </p:nvSpPr>
        <p:spPr bwMode="auto">
          <a:xfrm>
            <a:off x="357188" y="1844675"/>
            <a:ext cx="8715375" cy="6016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r>
              <a:rPr lang="ja-JP" altLang="en-US" sz="3500"/>
              <a:t>　</a:t>
            </a:r>
            <a:r>
              <a:rPr lang="ja-JP" altLang="en-US" sz="3500" b="1">
                <a:solidFill>
                  <a:schemeClr val="tx1"/>
                </a:solidFill>
              </a:rPr>
              <a:t>姫路ロボ・チャレンジ冬の陣</a:t>
            </a:r>
            <a:endParaRPr kumimoji="1" lang="ja-JP" altLang="en-US" sz="3500">
              <a:solidFill>
                <a:schemeClr val="tx1"/>
              </a:solidFill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6119813" y="385763"/>
            <a:ext cx="984250" cy="8731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5130" name="サブタイトル 12"/>
          <p:cNvSpPr>
            <a:spLocks noGrp="1"/>
          </p:cNvSpPr>
          <p:nvPr>
            <p:ph type="subTitle" idx="1"/>
          </p:nvPr>
        </p:nvSpPr>
        <p:spPr>
          <a:xfrm>
            <a:off x="6192838" y="1908175"/>
            <a:ext cx="431800" cy="503238"/>
          </a:xfrm>
        </p:spPr>
        <p:txBody>
          <a:bodyPr/>
          <a:lstStyle/>
          <a:p>
            <a:r>
              <a:rPr kumimoji="1" lang="en-US" altLang="ja-JP" smtClean="0"/>
              <a:t>!</a:t>
            </a:r>
            <a:endParaRPr kumimoji="1" lang="ja-JP" altLang="en-US" smtClean="0"/>
          </a:p>
        </p:txBody>
      </p:sp>
      <p:sp>
        <p:nvSpPr>
          <p:cNvPr id="14" name="サブタイトル 2"/>
          <p:cNvSpPr txBox="1">
            <a:spLocks/>
          </p:cNvSpPr>
          <p:nvPr/>
        </p:nvSpPr>
        <p:spPr bwMode="auto">
          <a:xfrm>
            <a:off x="7127875" y="1116013"/>
            <a:ext cx="2524125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8080" rIns="0" bIns="0">
            <a:normAutofit fontScale="92500"/>
          </a:bodyPr>
          <a:lstStyle/>
          <a:p>
            <a:pPr algn="r" eaLnBrk="0">
              <a:spcAft>
                <a:spcPts val="1425"/>
              </a:spcAft>
              <a:defRPr/>
            </a:pPr>
            <a:r>
              <a:rPr kumimoji="1" lang="en-US" altLang="ja-JP" kern="0" dirty="0" smtClean="0">
                <a:solidFill>
                  <a:schemeClr val="tx1"/>
                </a:solidFill>
                <a:latin typeface="+mn-lt"/>
                <a:ea typeface="+mn-ea"/>
              </a:rPr>
              <a:t>UZI×</a:t>
            </a:r>
            <a:r>
              <a:rPr kumimoji="1" lang="ja-JP" altLang="en-US" kern="0" dirty="0" smtClean="0">
                <a:solidFill>
                  <a:schemeClr val="tx1"/>
                </a:solidFill>
                <a:latin typeface="+mn-lt"/>
                <a:ea typeface="+mn-ea"/>
              </a:rPr>
              <a:t>トラベル＠</a:t>
            </a:r>
            <a:r>
              <a:rPr kumimoji="1" lang="ja-JP" altLang="en-US" kern="0" dirty="0">
                <a:solidFill>
                  <a:schemeClr val="tx1"/>
                </a:solidFill>
                <a:latin typeface="+mn-lt"/>
                <a:ea typeface="+mn-ea"/>
              </a:rPr>
              <a:t>ＫＯＦ</a:t>
            </a:r>
            <a:r>
              <a:rPr kumimoji="1" lang="en-US" altLang="ja-JP" kern="0" dirty="0" smtClean="0">
                <a:solidFill>
                  <a:schemeClr val="tx1"/>
                </a:solidFill>
                <a:latin typeface="+mn-lt"/>
                <a:ea typeface="+mn-ea"/>
              </a:rPr>
              <a:t>2014 </a:t>
            </a:r>
            <a:endParaRPr kumimoji="1" lang="en-US" altLang="ja-JP" kern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98438" y="4643438"/>
            <a:ext cx="9378950" cy="28082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5133" name="正方形/長方形 13"/>
          <p:cNvSpPr>
            <a:spLocks noChangeArrowheads="1"/>
          </p:cNvSpPr>
          <p:nvPr/>
        </p:nvSpPr>
        <p:spPr bwMode="auto">
          <a:xfrm>
            <a:off x="198438" y="5435600"/>
            <a:ext cx="9234487" cy="196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r>
              <a:rPr lang="ja-JP" altLang="en-US" sz="3100" dirty="0">
                <a:solidFill>
                  <a:schemeClr val="tx1"/>
                </a:solidFill>
              </a:rPr>
              <a:t>日時</a:t>
            </a:r>
            <a:r>
              <a:rPr lang="en-US" altLang="ja-JP" sz="3100" dirty="0">
                <a:solidFill>
                  <a:schemeClr val="tx1"/>
                </a:solidFill>
              </a:rPr>
              <a:t>	</a:t>
            </a:r>
            <a:r>
              <a:rPr lang="ja-JP" altLang="en-US" sz="3100" dirty="0">
                <a:solidFill>
                  <a:schemeClr val="tx1"/>
                </a:solidFill>
              </a:rPr>
              <a:t>：</a:t>
            </a:r>
            <a:r>
              <a:rPr lang="ja-JP" altLang="en-US" sz="3100" dirty="0" smtClean="0">
                <a:solidFill>
                  <a:schemeClr val="tx1"/>
                </a:solidFill>
              </a:rPr>
              <a:t>２０１４年</a:t>
            </a:r>
            <a:r>
              <a:rPr lang="ja-JP" altLang="en-US" sz="3100" dirty="0">
                <a:solidFill>
                  <a:schemeClr val="tx1"/>
                </a:solidFill>
              </a:rPr>
              <a:t>１</a:t>
            </a:r>
            <a:r>
              <a:rPr lang="en-US" altLang="ja-JP" sz="3100" dirty="0">
                <a:solidFill>
                  <a:schemeClr val="tx1"/>
                </a:solidFill>
              </a:rPr>
              <a:t>1</a:t>
            </a:r>
            <a:r>
              <a:rPr lang="ja-JP" altLang="en-US" sz="3100" dirty="0" smtClean="0">
                <a:solidFill>
                  <a:schemeClr val="tx1"/>
                </a:solidFill>
              </a:rPr>
              <a:t>月９日</a:t>
            </a:r>
            <a:r>
              <a:rPr lang="ja-JP" altLang="en-US" sz="3100" dirty="0">
                <a:solidFill>
                  <a:schemeClr val="tx1"/>
                </a:solidFill>
              </a:rPr>
              <a:t>（日）</a:t>
            </a:r>
          </a:p>
          <a:p>
            <a:r>
              <a:rPr lang="ja-JP" altLang="en-US" sz="3100" dirty="0">
                <a:solidFill>
                  <a:schemeClr val="tx1"/>
                </a:solidFill>
              </a:rPr>
              <a:t>場所</a:t>
            </a:r>
            <a:r>
              <a:rPr lang="en-US" altLang="ja-JP" sz="3100" dirty="0">
                <a:solidFill>
                  <a:schemeClr val="tx1"/>
                </a:solidFill>
              </a:rPr>
              <a:t>	</a:t>
            </a:r>
            <a:r>
              <a:rPr lang="ja-JP" altLang="en-US" sz="3100" dirty="0" smtClean="0">
                <a:solidFill>
                  <a:schemeClr val="tx1"/>
                </a:solidFill>
              </a:rPr>
              <a:t>：</a:t>
            </a:r>
            <a:r>
              <a:rPr lang="en-US" altLang="ja-JP" sz="3100" dirty="0" smtClean="0">
                <a:solidFill>
                  <a:schemeClr val="tx1"/>
                </a:solidFill>
              </a:rPr>
              <a:t>ATC</a:t>
            </a:r>
            <a:r>
              <a:rPr lang="ja-JP" altLang="en-US" sz="3100" dirty="0" smtClean="0">
                <a:solidFill>
                  <a:schemeClr val="tx1"/>
                </a:solidFill>
              </a:rPr>
              <a:t>デザインプラザ１０</a:t>
            </a:r>
            <a:r>
              <a:rPr lang="ja-JP" altLang="en-US" sz="3200" dirty="0" smtClean="0">
                <a:solidFill>
                  <a:schemeClr val="tx1"/>
                </a:solidFill>
              </a:rPr>
              <a:t>階 多目的ルーム</a:t>
            </a:r>
            <a:endParaRPr lang="ja-JP" altLang="en-US" sz="3100" dirty="0">
              <a:solidFill>
                <a:schemeClr val="tx1"/>
              </a:solidFill>
            </a:endParaRPr>
          </a:p>
          <a:p>
            <a:r>
              <a:rPr lang="ja-JP" altLang="en-US" sz="3100" dirty="0">
                <a:solidFill>
                  <a:schemeClr val="tx1"/>
                </a:solidFill>
              </a:rPr>
              <a:t>主催</a:t>
            </a:r>
            <a:r>
              <a:rPr lang="en-US" altLang="ja-JP" sz="3100" dirty="0">
                <a:solidFill>
                  <a:schemeClr val="tx1"/>
                </a:solidFill>
              </a:rPr>
              <a:t>	</a:t>
            </a:r>
            <a:r>
              <a:rPr lang="ja-JP" altLang="en-US" sz="3100" dirty="0" smtClean="0">
                <a:solidFill>
                  <a:schemeClr val="tx1"/>
                </a:solidFill>
              </a:rPr>
              <a:t>：</a:t>
            </a:r>
            <a:r>
              <a:rPr lang="ja-JP" altLang="en-US" sz="3200" dirty="0" smtClean="0">
                <a:solidFill>
                  <a:schemeClr val="tx1"/>
                </a:solidFill>
              </a:rPr>
              <a:t>近畿学生２足ロボリーグ実行委員会</a:t>
            </a:r>
            <a:endParaRPr lang="ja-JP" altLang="en-US" sz="3100" dirty="0">
              <a:solidFill>
                <a:schemeClr val="tx1"/>
              </a:solidFill>
            </a:endParaRPr>
          </a:p>
          <a:p>
            <a:r>
              <a:rPr lang="en-US" altLang="ja-JP" sz="3100" dirty="0">
                <a:solidFill>
                  <a:schemeClr val="tx1"/>
                </a:solidFill>
              </a:rPr>
              <a:t>http://</a:t>
            </a:r>
            <a:r>
              <a:rPr lang="en-US" altLang="ja-JP" sz="3100" dirty="0" smtClean="0">
                <a:solidFill>
                  <a:schemeClr val="tx1"/>
                </a:solidFill>
              </a:rPr>
              <a:t>www.acguy.jp/kbl/</a:t>
            </a:r>
            <a:endParaRPr lang="en-US" altLang="ja-JP" sz="2800" dirty="0">
              <a:solidFill>
                <a:schemeClr val="tx1"/>
              </a:solidFill>
            </a:endParaRPr>
          </a:p>
        </p:txBody>
      </p:sp>
      <p:sp>
        <p:nvSpPr>
          <p:cNvPr id="18" name="テキスト ボックス 14"/>
          <p:cNvSpPr txBox="1">
            <a:spLocks noChangeArrowheads="1"/>
          </p:cNvSpPr>
          <p:nvPr/>
        </p:nvSpPr>
        <p:spPr bwMode="auto">
          <a:xfrm>
            <a:off x="357188" y="4724400"/>
            <a:ext cx="8715375" cy="6175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>
              <a:defRPr/>
            </a:pPr>
            <a:r>
              <a:rPr lang="ja-JP" altLang="en-US" sz="3600" dirty="0">
                <a:solidFill>
                  <a:srgbClr val="FF0000"/>
                </a:solidFill>
              </a:rPr>
              <a:t>　</a:t>
            </a:r>
            <a:r>
              <a:rPr kumimoji="1" lang="ja-JP" altLang="en-US" sz="3600" dirty="0" smtClean="0">
                <a:solidFill>
                  <a:schemeClr val="tx1"/>
                </a:solidFill>
              </a:rPr>
              <a:t> ◎</a:t>
            </a:r>
            <a:r>
              <a:rPr lang="ja-JP" altLang="en-US" sz="3600" dirty="0" smtClean="0">
                <a:solidFill>
                  <a:schemeClr val="tx1"/>
                </a:solidFill>
              </a:rPr>
              <a:t>近畿学生２足ロボリーグ第４回戦</a:t>
            </a:r>
            <a:r>
              <a:rPr lang="ja-JP" altLang="en-US" sz="3500" dirty="0">
                <a:solidFill>
                  <a:schemeClr val="accent6">
                    <a:lumMod val="50000"/>
                  </a:schemeClr>
                </a:solidFill>
              </a:rPr>
              <a:t>　</a:t>
            </a:r>
            <a:endParaRPr kumimoji="1" lang="ja-JP" altLang="en-US" sz="35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タイトル 1"/>
          <p:cNvSpPr>
            <a:spLocks noGrp="1"/>
          </p:cNvSpPr>
          <p:nvPr>
            <p:ph type="title"/>
          </p:nvPr>
        </p:nvSpPr>
        <p:spPr>
          <a:xfrm>
            <a:off x="215900" y="179388"/>
            <a:ext cx="1873250" cy="792162"/>
          </a:xfrm>
        </p:spPr>
        <p:txBody>
          <a:bodyPr/>
          <a:lstStyle/>
          <a:p>
            <a:r>
              <a:rPr kumimoji="1" lang="ja-JP" altLang="en-US" sz="3600" smtClean="0"/>
              <a:t>その他</a:t>
            </a:r>
          </a:p>
        </p:txBody>
      </p:sp>
      <p:sp>
        <p:nvSpPr>
          <p:cNvPr id="4099" name="コンテンツ プレースホルダ 2"/>
          <p:cNvSpPr>
            <a:spLocks noGrp="1"/>
          </p:cNvSpPr>
          <p:nvPr>
            <p:ph idx="1"/>
          </p:nvPr>
        </p:nvSpPr>
        <p:spPr>
          <a:xfrm>
            <a:off x="71438" y="1187450"/>
            <a:ext cx="4897437" cy="6192838"/>
          </a:xfrm>
          <a:ln w="12700">
            <a:solidFill>
              <a:schemeClr val="accent1"/>
            </a:solidFill>
          </a:ln>
        </p:spPr>
        <p:txBody>
          <a:bodyPr/>
          <a:lstStyle/>
          <a:p>
            <a:r>
              <a:rPr kumimoji="1" lang="ja-JP" altLang="en-US" sz="2800" dirty="0" smtClean="0"/>
              <a:t>　</a:t>
            </a:r>
            <a:r>
              <a:rPr kumimoji="1" lang="ja-JP" altLang="en-US" sz="2400" dirty="0" smtClean="0"/>
              <a:t>◎</a:t>
            </a:r>
            <a:r>
              <a:rPr lang="ja-JP" altLang="en-US" sz="2400" dirty="0" smtClean="0"/>
              <a:t>ロボットプロレス 「できんのか！ </a:t>
            </a:r>
            <a:r>
              <a:rPr lang="en-US" altLang="ja-JP" sz="2400" dirty="0" smtClean="0"/>
              <a:t>21</a:t>
            </a:r>
            <a:r>
              <a:rPr lang="ja-JP" altLang="en-US" sz="2400" dirty="0" smtClean="0"/>
              <a:t>」 </a:t>
            </a:r>
            <a:r>
              <a:rPr lang="en-US" altLang="ja-JP" sz="2400" dirty="0" smtClean="0"/>
              <a:t>in Maker Faire Tokyo</a:t>
            </a:r>
            <a:br>
              <a:rPr lang="en-US" altLang="ja-JP" sz="2400" dirty="0" smtClean="0"/>
            </a:br>
            <a:r>
              <a:rPr lang="ja-JP" altLang="en-US" sz="2400" b="1" dirty="0" smtClean="0"/>
              <a:t>日時</a:t>
            </a:r>
            <a:r>
              <a:rPr lang="en-US" altLang="ja-JP" sz="2400" dirty="0" smtClean="0"/>
              <a:t>2014</a:t>
            </a:r>
            <a:r>
              <a:rPr lang="ja-JP" altLang="en-US" sz="2400" dirty="0" smtClean="0"/>
              <a:t>年 </a:t>
            </a:r>
            <a:r>
              <a:rPr lang="en-US" altLang="ja-JP" sz="2400" dirty="0" smtClean="0"/>
              <a:t>11</a:t>
            </a:r>
            <a:r>
              <a:rPr lang="ja-JP" altLang="en-US" sz="2400" dirty="0" smtClean="0"/>
              <a:t>月 </a:t>
            </a:r>
            <a:r>
              <a:rPr lang="en-US" altLang="ja-JP" sz="2400" dirty="0" smtClean="0"/>
              <a:t>23</a:t>
            </a:r>
            <a:r>
              <a:rPr lang="ja-JP" altLang="en-US" sz="2400" dirty="0" smtClean="0"/>
              <a:t>日 ～ </a:t>
            </a:r>
            <a:r>
              <a:rPr lang="en-US" altLang="ja-JP" sz="2400" dirty="0" smtClean="0"/>
              <a:t>24</a:t>
            </a:r>
            <a:r>
              <a:rPr lang="ja-JP" altLang="en-US" sz="2400" dirty="0" smtClean="0"/>
              <a:t>日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有明ビッグサイト</a:t>
            </a:r>
            <a:endParaRPr lang="en-US" altLang="ja-JP" sz="2400" dirty="0" smtClean="0"/>
          </a:p>
          <a:p>
            <a:pPr marL="365125" indent="-365125"/>
            <a:r>
              <a:rPr lang="ja-JP" altLang="en-US" sz="2400" dirty="0" smtClean="0"/>
              <a:t>　</a:t>
            </a:r>
            <a:r>
              <a:rPr kumimoji="1" lang="ja-JP" altLang="en-US" sz="2400" dirty="0" smtClean="0"/>
              <a:t>◎</a:t>
            </a:r>
            <a:r>
              <a:rPr lang="ja-JP" altLang="en-US" sz="2400" dirty="0" smtClean="0"/>
              <a:t>中部ロボット練習会（大同ロボ研）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b="1" dirty="0" smtClean="0"/>
              <a:t>日時</a:t>
            </a:r>
            <a:r>
              <a:rPr lang="en-US" altLang="ja-JP" sz="2400" dirty="0" smtClean="0"/>
              <a:t>2014</a:t>
            </a:r>
            <a:r>
              <a:rPr lang="ja-JP" altLang="en-US" sz="2400" dirty="0" smtClean="0"/>
              <a:t>年 </a:t>
            </a:r>
            <a:r>
              <a:rPr lang="en-US" altLang="ja-JP" sz="2400" dirty="0" smtClean="0"/>
              <a:t>11</a:t>
            </a:r>
            <a:r>
              <a:rPr lang="ja-JP" altLang="en-US" sz="2400" dirty="0" smtClean="0"/>
              <a:t>月 </a:t>
            </a:r>
            <a:r>
              <a:rPr lang="en-US" altLang="ja-JP" sz="2400" dirty="0" smtClean="0"/>
              <a:t>29</a:t>
            </a:r>
            <a:r>
              <a:rPr lang="ja-JP" altLang="en-US" sz="2400" dirty="0" smtClean="0"/>
              <a:t>日 </a:t>
            </a:r>
            <a:r>
              <a:rPr lang="en-US" altLang="ja-JP" sz="2400" dirty="0" smtClean="0"/>
              <a:t>(</a:t>
            </a:r>
            <a:r>
              <a:rPr lang="ja-JP" altLang="en-US" sz="2400" dirty="0" smtClean="0"/>
              <a:t>土曜日</a:t>
            </a:r>
            <a:r>
              <a:rPr lang="en-US" altLang="ja-JP" sz="2400" dirty="0" smtClean="0"/>
              <a:t>)</a:t>
            </a:r>
            <a:br>
              <a:rPr lang="en-US" altLang="ja-JP" sz="2400" dirty="0" smtClean="0"/>
            </a:br>
            <a:r>
              <a:rPr lang="ja-JP" altLang="en-US" sz="2400" dirty="0" smtClean="0"/>
              <a:t>大同大学 ロボット工房（Ｓ棟１Ｆ）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endParaRPr lang="en-US" altLang="ja-JP" sz="2400" dirty="0" smtClean="0"/>
          </a:p>
          <a:p>
            <a:pPr marL="365125" indent="-365125"/>
            <a:r>
              <a:rPr lang="en-US" altLang="ja-JP" sz="2400" dirty="0" smtClean="0"/>
              <a:t> </a:t>
            </a:r>
            <a:r>
              <a:rPr kumimoji="1" lang="ja-JP" altLang="en-US" sz="2400" dirty="0" smtClean="0"/>
              <a:t>◎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YOKA</a:t>
            </a:r>
            <a:r>
              <a:rPr lang="ja-JP" altLang="en-US" sz="2400" dirty="0" smtClean="0"/>
              <a:t>ロボまつり バトル大会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b="1" dirty="0" smtClean="0"/>
              <a:t>日時</a:t>
            </a:r>
            <a:r>
              <a:rPr lang="en-US" altLang="ja-JP" sz="2400" dirty="0" smtClean="0"/>
              <a:t>2014</a:t>
            </a:r>
            <a:r>
              <a:rPr lang="ja-JP" altLang="en-US" sz="2400" dirty="0" smtClean="0"/>
              <a:t>年 </a:t>
            </a:r>
            <a:r>
              <a:rPr lang="en-US" altLang="ja-JP" sz="2400" dirty="0" smtClean="0"/>
              <a:t>12</a:t>
            </a:r>
            <a:r>
              <a:rPr lang="ja-JP" altLang="en-US" sz="2400" dirty="0" smtClean="0"/>
              <a:t>月 </a:t>
            </a:r>
            <a:r>
              <a:rPr lang="en-US" altLang="ja-JP" sz="2400" dirty="0" smtClean="0"/>
              <a:t>23</a:t>
            </a:r>
            <a:r>
              <a:rPr lang="ja-JP" altLang="en-US" sz="2400" dirty="0" smtClean="0"/>
              <a:t>日 </a:t>
            </a:r>
            <a:r>
              <a:rPr lang="en-US" altLang="ja-JP" sz="2400" dirty="0" smtClean="0"/>
              <a:t>(</a:t>
            </a:r>
            <a:r>
              <a:rPr lang="ja-JP" altLang="en-US" sz="2400" dirty="0" smtClean="0"/>
              <a:t>火曜日</a:t>
            </a:r>
            <a:r>
              <a:rPr lang="en-US" altLang="ja-JP" sz="2400" dirty="0" smtClean="0"/>
              <a:t>)</a:t>
            </a:r>
            <a:r>
              <a:rPr lang="ja-JP" altLang="en-US" sz="2400" dirty="0" smtClean="0"/>
              <a:t>開催地　福岡県内（正式発表待ち）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endParaRPr lang="en-US" altLang="ja-JP" sz="2400" dirty="0" smtClean="0"/>
          </a:p>
          <a:p>
            <a:r>
              <a:rPr kumimoji="1" lang="ja-JP" altLang="en-US" sz="2400" dirty="0" smtClean="0"/>
              <a:t>◎</a:t>
            </a:r>
            <a:r>
              <a:rPr lang="ja-JP" altLang="en-US" sz="2400" dirty="0" smtClean="0"/>
              <a:t>第</a:t>
            </a:r>
            <a:r>
              <a:rPr lang="en-US" altLang="ja-JP" sz="2400" dirty="0" smtClean="0"/>
              <a:t>2</a:t>
            </a:r>
            <a:r>
              <a:rPr lang="ja-JP" altLang="en-US" sz="2400" dirty="0" smtClean="0"/>
              <a:t>回 </a:t>
            </a:r>
            <a:r>
              <a:rPr lang="en-US" altLang="ja-JP" sz="2400" dirty="0" smtClean="0"/>
              <a:t>ROBO-</a:t>
            </a:r>
            <a:r>
              <a:rPr lang="ja-JP" altLang="en-US" sz="2400" dirty="0" smtClean="0"/>
              <a:t>剣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b="1" dirty="0" smtClean="0"/>
              <a:t>日時</a:t>
            </a:r>
            <a:r>
              <a:rPr lang="en-US" altLang="ja-JP" sz="2400" dirty="0" smtClean="0"/>
              <a:t>2014</a:t>
            </a:r>
            <a:r>
              <a:rPr lang="ja-JP" altLang="en-US" sz="2400" dirty="0" smtClean="0"/>
              <a:t>年 </a:t>
            </a:r>
            <a:r>
              <a:rPr lang="en-US" altLang="ja-JP" sz="2400" dirty="0" smtClean="0"/>
              <a:t>12</a:t>
            </a:r>
            <a:r>
              <a:rPr lang="ja-JP" altLang="en-US" sz="2400" dirty="0" smtClean="0"/>
              <a:t>月 </a:t>
            </a:r>
            <a:r>
              <a:rPr lang="en-US" altLang="ja-JP" sz="2400" dirty="0" smtClean="0"/>
              <a:t>20</a:t>
            </a:r>
            <a:r>
              <a:rPr lang="ja-JP" altLang="en-US" sz="2400" dirty="0" smtClean="0"/>
              <a:t>日 </a:t>
            </a:r>
            <a:r>
              <a:rPr lang="en-US" altLang="ja-JP" sz="2400" dirty="0" smtClean="0"/>
              <a:t>(</a:t>
            </a:r>
            <a:r>
              <a:rPr lang="ja-JP" altLang="en-US" sz="2400" dirty="0" smtClean="0"/>
              <a:t>土曜日</a:t>
            </a:r>
            <a:r>
              <a:rPr lang="en-US" altLang="ja-JP" sz="2400" dirty="0" smtClean="0"/>
              <a:t>)</a:t>
            </a:r>
            <a:br>
              <a:rPr lang="en-US" altLang="ja-JP" sz="2400" dirty="0" smtClean="0"/>
            </a:br>
            <a:r>
              <a:rPr lang="ja-JP" altLang="en-US" sz="2400" dirty="0" smtClean="0"/>
              <a:t>神奈川県立青少年センター</a:t>
            </a:r>
            <a:endParaRPr kumimoji="1" lang="ja-JP" altLang="en-US" sz="2400" dirty="0" smtClean="0"/>
          </a:p>
        </p:txBody>
      </p:sp>
      <p:sp>
        <p:nvSpPr>
          <p:cNvPr id="5" name="コンテンツ プレースホルダ 2"/>
          <p:cNvSpPr txBox="1">
            <a:spLocks/>
          </p:cNvSpPr>
          <p:nvPr/>
        </p:nvSpPr>
        <p:spPr bwMode="auto">
          <a:xfrm>
            <a:off x="5040313" y="1187450"/>
            <a:ext cx="4895850" cy="6192838"/>
          </a:xfrm>
          <a:prstGeom prst="rect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 lIns="0" tIns="28080" rIns="0" bIns="0"/>
          <a:lstStyle/>
          <a:p>
            <a:pPr marL="274638" indent="-274638" eaLnBrk="0">
              <a:spcAft>
                <a:spcPts val="1425"/>
              </a:spcAft>
              <a:defRPr/>
            </a:pPr>
            <a:r>
              <a:rPr kumimoji="1" lang="ja-JP" altLang="en-US" sz="2400" kern="0" dirty="0">
                <a:solidFill>
                  <a:schemeClr val="tx1"/>
                </a:solidFill>
              </a:rPr>
              <a:t>　</a:t>
            </a:r>
            <a:r>
              <a:rPr kumimoji="1" lang="ja-JP" altLang="en-US" sz="2400" dirty="0">
                <a:solidFill>
                  <a:schemeClr val="tx1"/>
                </a:solidFill>
              </a:rPr>
              <a:t>◎</a:t>
            </a:r>
            <a:r>
              <a:rPr kumimoji="1" lang="ja-JP" altLang="en-US" sz="2400" kern="0" dirty="0" smtClean="0">
                <a:solidFill>
                  <a:srgbClr val="000000"/>
                </a:solidFill>
                <a:latin typeface="+mn-ea"/>
              </a:rPr>
              <a:t>第</a:t>
            </a:r>
            <a:r>
              <a:rPr kumimoji="1" lang="en-US" altLang="ja-JP" sz="2400" kern="0" dirty="0">
                <a:solidFill>
                  <a:srgbClr val="000000"/>
                </a:solidFill>
                <a:latin typeface="+mn-ea"/>
              </a:rPr>
              <a:t>10</a:t>
            </a:r>
            <a:r>
              <a:rPr kumimoji="1" lang="ja-JP" altLang="en-US" sz="2400" kern="0" dirty="0" smtClean="0">
                <a:solidFill>
                  <a:srgbClr val="000000"/>
                </a:solidFill>
                <a:latin typeface="+mn-ea"/>
              </a:rPr>
              <a:t>回 </a:t>
            </a:r>
            <a:r>
              <a:rPr kumimoji="1" lang="en-US" altLang="ja-JP" sz="2400" kern="0" dirty="0">
                <a:solidFill>
                  <a:srgbClr val="000000"/>
                </a:solidFill>
                <a:latin typeface="+mn-ea"/>
              </a:rPr>
              <a:t>ROBO-ONE Light</a:t>
            </a:r>
            <a:br>
              <a:rPr kumimoji="1" lang="en-US" altLang="ja-JP" sz="2400" kern="0" dirty="0">
                <a:solidFill>
                  <a:srgbClr val="000000"/>
                </a:solidFill>
                <a:latin typeface="+mn-ea"/>
              </a:rPr>
            </a:br>
            <a:r>
              <a:rPr kumimoji="1" lang="ja-JP" altLang="en-US" sz="2400" kern="0" dirty="0">
                <a:solidFill>
                  <a:srgbClr val="000000"/>
                </a:solidFill>
                <a:latin typeface="+mn-ea"/>
              </a:rPr>
              <a:t>　第</a:t>
            </a:r>
            <a:r>
              <a:rPr kumimoji="1" lang="en-US" altLang="ja-JP" sz="2400" kern="0" dirty="0" smtClean="0">
                <a:solidFill>
                  <a:srgbClr val="000000"/>
                </a:solidFill>
                <a:latin typeface="+mn-ea"/>
              </a:rPr>
              <a:t>26</a:t>
            </a:r>
            <a:r>
              <a:rPr kumimoji="1" lang="ja-JP" altLang="en-US" sz="2400" kern="0" dirty="0" smtClean="0">
                <a:solidFill>
                  <a:srgbClr val="000000"/>
                </a:solidFill>
                <a:latin typeface="+mn-ea"/>
              </a:rPr>
              <a:t>回 </a:t>
            </a:r>
            <a:r>
              <a:rPr kumimoji="1" lang="en-US" altLang="ja-JP" sz="2400" kern="0" dirty="0">
                <a:solidFill>
                  <a:srgbClr val="000000"/>
                </a:solidFill>
                <a:latin typeface="+mn-ea"/>
              </a:rPr>
              <a:t>ROBO-ONE </a:t>
            </a:r>
            <a:r>
              <a:rPr kumimoji="1" lang="en-US" altLang="ja-JP" sz="2000" kern="0" dirty="0">
                <a:solidFill>
                  <a:srgbClr val="000000"/>
                </a:solidFill>
              </a:rPr>
              <a:t/>
            </a:r>
            <a:br>
              <a:rPr kumimoji="1" lang="en-US" altLang="ja-JP" sz="2000" kern="0" dirty="0">
                <a:solidFill>
                  <a:srgbClr val="000000"/>
                </a:solidFill>
              </a:rPr>
            </a:br>
            <a:r>
              <a:rPr kumimoji="1" lang="ja-JP" altLang="en-US" sz="2000" kern="0" dirty="0">
                <a:solidFill>
                  <a:srgbClr val="000000"/>
                </a:solidFill>
              </a:rPr>
              <a:t>　</a:t>
            </a:r>
            <a:r>
              <a:rPr kumimoji="1" lang="en-US" altLang="ja-JP" sz="2400" kern="0" dirty="0" smtClean="0">
                <a:solidFill>
                  <a:srgbClr val="000000"/>
                </a:solidFill>
              </a:rPr>
              <a:t>2015</a:t>
            </a:r>
            <a:r>
              <a:rPr kumimoji="1" lang="ja-JP" altLang="en-US" sz="2400" kern="0" dirty="0" smtClean="0">
                <a:solidFill>
                  <a:srgbClr val="000000"/>
                </a:solidFill>
              </a:rPr>
              <a:t>年</a:t>
            </a:r>
            <a:r>
              <a:rPr kumimoji="1" lang="en-US" altLang="ja-JP" sz="2400" kern="0" dirty="0" smtClean="0">
                <a:solidFill>
                  <a:srgbClr val="000000"/>
                </a:solidFill>
              </a:rPr>
              <a:t>3</a:t>
            </a:r>
            <a:r>
              <a:rPr kumimoji="1" lang="ja-JP" altLang="en-US" sz="2400" kern="0" dirty="0" smtClean="0">
                <a:solidFill>
                  <a:srgbClr val="000000"/>
                </a:solidFill>
              </a:rPr>
              <a:t>月 </a:t>
            </a:r>
            <a:r>
              <a:rPr kumimoji="1" lang="en-US" altLang="ja-JP" sz="2400" kern="0" dirty="0" smtClean="0">
                <a:solidFill>
                  <a:srgbClr val="000000"/>
                </a:solidFill>
              </a:rPr>
              <a:t>14</a:t>
            </a:r>
            <a:r>
              <a:rPr kumimoji="1" lang="ja-JP" altLang="en-US" sz="2400" kern="0" dirty="0" smtClean="0">
                <a:solidFill>
                  <a:srgbClr val="000000"/>
                </a:solidFill>
              </a:rPr>
              <a:t>日</a:t>
            </a:r>
            <a:r>
              <a:rPr kumimoji="1" lang="ja-JP" altLang="en-US" sz="2400" kern="0" dirty="0">
                <a:solidFill>
                  <a:srgbClr val="000000"/>
                </a:solidFill>
              </a:rPr>
              <a:t>・</a:t>
            </a:r>
            <a:r>
              <a:rPr kumimoji="1" lang="en-US" altLang="ja-JP" sz="2400" kern="0" dirty="0" smtClean="0">
                <a:solidFill>
                  <a:srgbClr val="000000"/>
                </a:solidFill>
              </a:rPr>
              <a:t>15</a:t>
            </a:r>
            <a:r>
              <a:rPr kumimoji="1" lang="ja-JP" altLang="en-US" sz="2400" kern="0" dirty="0" smtClean="0">
                <a:solidFill>
                  <a:srgbClr val="000000"/>
                </a:solidFill>
              </a:rPr>
              <a:t>日</a:t>
            </a:r>
            <a:r>
              <a:rPr kumimoji="1" lang="en-US" altLang="ja-JP" sz="2400" kern="0" dirty="0">
                <a:solidFill>
                  <a:srgbClr val="000000"/>
                </a:solidFill>
              </a:rPr>
              <a:t/>
            </a:r>
            <a:br>
              <a:rPr kumimoji="1" lang="en-US" altLang="ja-JP" sz="2400" kern="0" dirty="0">
                <a:solidFill>
                  <a:srgbClr val="000000"/>
                </a:solidFill>
              </a:rPr>
            </a:br>
            <a:r>
              <a:rPr kumimoji="1" lang="ja-JP" altLang="en-US" sz="2400" kern="0" dirty="0">
                <a:solidFill>
                  <a:srgbClr val="000000"/>
                </a:solidFill>
              </a:rPr>
              <a:t>　</a:t>
            </a:r>
            <a:r>
              <a:rPr lang="ja-JP" altLang="en-US" sz="2400" dirty="0" smtClean="0">
                <a:solidFill>
                  <a:schemeClr val="tx1"/>
                </a:solidFill>
              </a:rPr>
              <a:t>アミューあつぎ</a:t>
            </a:r>
            <a:r>
              <a:rPr lang="en-US" altLang="ja-JP" sz="2400" dirty="0">
                <a:solidFill>
                  <a:schemeClr val="tx1"/>
                </a:solidFill>
              </a:rPr>
              <a:t/>
            </a:r>
            <a:br>
              <a:rPr lang="en-US" altLang="ja-JP" sz="2400" dirty="0">
                <a:solidFill>
                  <a:schemeClr val="tx1"/>
                </a:solidFill>
              </a:rPr>
            </a:br>
            <a:endParaRPr lang="en-US" altLang="ja-JP" sz="2400" dirty="0" smtClean="0">
              <a:solidFill>
                <a:schemeClr val="tx1"/>
              </a:solidFill>
            </a:endParaRPr>
          </a:p>
          <a:p>
            <a:pPr marL="274638" indent="-274638" eaLnBrk="0">
              <a:spcAft>
                <a:spcPts val="1425"/>
              </a:spcAft>
              <a:defRPr/>
            </a:pPr>
            <a:r>
              <a:rPr kumimoji="1" lang="ja-JP" altLang="en-US" sz="2400" dirty="0" smtClean="0">
                <a:solidFill>
                  <a:schemeClr val="tx1"/>
                </a:solidFill>
              </a:rPr>
              <a:t>　◎</a:t>
            </a:r>
            <a:r>
              <a:rPr lang="ja-JP" altLang="en-US" sz="2400" dirty="0" smtClean="0">
                <a:solidFill>
                  <a:schemeClr val="tx1"/>
                </a:solidFill>
              </a:rPr>
              <a:t>大河原杯 メカバトルトーナメント </a:t>
            </a:r>
            <a:r>
              <a:rPr kumimoji="1" lang="en-US" altLang="ja-JP" sz="2400" dirty="0">
                <a:solidFill>
                  <a:schemeClr val="tx1"/>
                </a:solidFill>
              </a:rPr>
              <a:t/>
            </a:r>
            <a:br>
              <a:rPr kumimoji="1" lang="en-US" altLang="ja-JP" sz="2400" dirty="0">
                <a:solidFill>
                  <a:schemeClr val="tx1"/>
                </a:solidFill>
              </a:rPr>
            </a:br>
            <a:r>
              <a:rPr lang="ja-JP" altLang="en-US" sz="2400" dirty="0">
                <a:solidFill>
                  <a:schemeClr val="tx1"/>
                </a:solidFill>
              </a:rPr>
              <a:t> </a:t>
            </a:r>
            <a:r>
              <a:rPr lang="en-US" altLang="ja-JP" sz="2400" dirty="0" smtClean="0">
                <a:solidFill>
                  <a:schemeClr val="tx1"/>
                </a:solidFill>
              </a:rPr>
              <a:t>2015</a:t>
            </a:r>
            <a:r>
              <a:rPr lang="ja-JP" altLang="en-US" sz="2400" dirty="0" smtClean="0">
                <a:solidFill>
                  <a:schemeClr val="tx1"/>
                </a:solidFill>
              </a:rPr>
              <a:t>年 </a:t>
            </a:r>
            <a:r>
              <a:rPr lang="en-US" altLang="ja-JP" sz="2400" dirty="0">
                <a:solidFill>
                  <a:schemeClr val="tx1"/>
                </a:solidFill>
              </a:rPr>
              <a:t>3</a:t>
            </a:r>
            <a:r>
              <a:rPr lang="ja-JP" altLang="en-US" sz="2400" dirty="0">
                <a:solidFill>
                  <a:schemeClr val="tx1"/>
                </a:solidFill>
              </a:rPr>
              <a:t>月 </a:t>
            </a:r>
            <a:r>
              <a:rPr lang="en-US" altLang="ja-JP" sz="2400" dirty="0" smtClean="0">
                <a:solidFill>
                  <a:schemeClr val="tx1"/>
                </a:solidFill>
              </a:rPr>
              <a:t>14</a:t>
            </a:r>
            <a:r>
              <a:rPr lang="ja-JP" altLang="en-US" sz="2400" dirty="0" smtClean="0">
                <a:solidFill>
                  <a:schemeClr val="tx1"/>
                </a:solidFill>
              </a:rPr>
              <a:t>日</a:t>
            </a:r>
            <a:r>
              <a:rPr lang="en-US" altLang="ja-JP" sz="2400" dirty="0">
                <a:solidFill>
                  <a:schemeClr val="tx1"/>
                </a:solidFill>
              </a:rPr>
              <a:t/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ja-JP" altLang="en-US" sz="2400" dirty="0" smtClean="0">
                <a:solidFill>
                  <a:schemeClr val="tx1"/>
                </a:solidFill>
              </a:rPr>
              <a:t>　東京都 稲城市立ｉ</a:t>
            </a:r>
            <a:r>
              <a:rPr lang="en-US" altLang="ja-JP" sz="2400" dirty="0" smtClean="0">
                <a:solidFill>
                  <a:schemeClr val="tx1"/>
                </a:solidFill>
              </a:rPr>
              <a:t>(</a:t>
            </a:r>
            <a:r>
              <a:rPr lang="ja-JP" altLang="en-US" sz="2400" dirty="0" smtClean="0">
                <a:solidFill>
                  <a:schemeClr val="tx1"/>
                </a:solidFill>
              </a:rPr>
              <a:t>あい</a:t>
            </a:r>
            <a:r>
              <a:rPr lang="en-US" altLang="ja-JP" sz="2400" dirty="0" smtClean="0">
                <a:solidFill>
                  <a:schemeClr val="tx1"/>
                </a:solidFill>
              </a:rPr>
              <a:t>)</a:t>
            </a:r>
            <a:r>
              <a:rPr lang="ja-JP" altLang="en-US" sz="2400" dirty="0" smtClean="0">
                <a:solidFill>
                  <a:schemeClr val="tx1"/>
                </a:solidFill>
              </a:rPr>
              <a:t>プラザ</a:t>
            </a:r>
            <a:endParaRPr lang="en-US" altLang="ja-JP" sz="2400" dirty="0">
              <a:solidFill>
                <a:schemeClr val="tx1"/>
              </a:solidFill>
            </a:endParaRPr>
          </a:p>
          <a:p>
            <a:pPr marL="274638" indent="-274638" eaLnBrk="0">
              <a:spcAft>
                <a:spcPts val="1425"/>
              </a:spcAft>
              <a:defRPr/>
            </a:pPr>
            <a:r>
              <a:rPr kumimoji="1" lang="en-US" altLang="ja-JP" sz="2400" dirty="0">
                <a:solidFill>
                  <a:schemeClr val="tx1"/>
                </a:solidFill>
              </a:rPr>
              <a:t/>
            </a:r>
            <a:br>
              <a:rPr kumimoji="1" lang="en-US" altLang="ja-JP" sz="2400" dirty="0">
                <a:solidFill>
                  <a:schemeClr val="tx1"/>
                </a:solidFill>
              </a:rPr>
            </a:br>
            <a:r>
              <a:rPr kumimoji="1" lang="ja-JP" altLang="en-US" sz="2400" dirty="0">
                <a:solidFill>
                  <a:schemeClr val="tx1"/>
                </a:solidFill>
              </a:rPr>
              <a:t>◎</a:t>
            </a:r>
            <a:r>
              <a:rPr lang="ja-JP" altLang="en-US" sz="2400" dirty="0">
                <a:solidFill>
                  <a:schemeClr val="tx1"/>
                </a:solidFill>
              </a:rPr>
              <a:t>近畿学生２足ロボリーグ第</a:t>
            </a:r>
            <a:r>
              <a:rPr lang="en-US" altLang="ja-JP" sz="2400" dirty="0">
                <a:solidFill>
                  <a:schemeClr val="tx1"/>
                </a:solidFill>
              </a:rPr>
              <a:t>5</a:t>
            </a:r>
            <a:r>
              <a:rPr lang="ja-JP" altLang="en-US" sz="2400" dirty="0">
                <a:solidFill>
                  <a:schemeClr val="tx1"/>
                </a:solidFill>
              </a:rPr>
              <a:t>回戦</a:t>
            </a:r>
            <a:r>
              <a:rPr lang="en-US" altLang="ja-JP" sz="2400" dirty="0" smtClean="0">
                <a:solidFill>
                  <a:schemeClr val="tx1"/>
                </a:solidFill>
              </a:rPr>
              <a:t>2015</a:t>
            </a:r>
            <a:r>
              <a:rPr lang="ja-JP" altLang="en-US" sz="2400" dirty="0" smtClean="0">
                <a:solidFill>
                  <a:schemeClr val="tx1"/>
                </a:solidFill>
              </a:rPr>
              <a:t>年 </a:t>
            </a:r>
            <a:r>
              <a:rPr lang="en-US" altLang="ja-JP" sz="2400" dirty="0">
                <a:solidFill>
                  <a:schemeClr val="tx1"/>
                </a:solidFill>
              </a:rPr>
              <a:t>1</a:t>
            </a:r>
            <a:r>
              <a:rPr lang="ja-JP" altLang="en-US" sz="2400" dirty="0">
                <a:solidFill>
                  <a:schemeClr val="tx1"/>
                </a:solidFill>
              </a:rPr>
              <a:t>月 </a:t>
            </a:r>
            <a:r>
              <a:rPr lang="en-US" altLang="ja-JP" sz="2400" dirty="0" smtClean="0">
                <a:solidFill>
                  <a:schemeClr val="tx1"/>
                </a:solidFill>
              </a:rPr>
              <a:t>18</a:t>
            </a:r>
            <a:r>
              <a:rPr lang="ja-JP" altLang="en-US" sz="2400" dirty="0" smtClean="0">
                <a:solidFill>
                  <a:schemeClr val="tx1"/>
                </a:solidFill>
              </a:rPr>
              <a:t>日 </a:t>
            </a:r>
            <a:r>
              <a:rPr lang="en-US" altLang="ja-JP" sz="2400" dirty="0">
                <a:solidFill>
                  <a:schemeClr val="tx1"/>
                </a:solidFill>
              </a:rPr>
              <a:t>(</a:t>
            </a:r>
            <a:r>
              <a:rPr lang="ja-JP" altLang="en-US" sz="2400" dirty="0">
                <a:solidFill>
                  <a:schemeClr val="tx1"/>
                </a:solidFill>
              </a:rPr>
              <a:t>日曜日</a:t>
            </a:r>
            <a:r>
              <a:rPr lang="en-US" altLang="ja-JP" sz="2400" dirty="0">
                <a:solidFill>
                  <a:schemeClr val="tx1"/>
                </a:solidFill>
              </a:rPr>
              <a:t>) </a:t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ja-JP" altLang="en-US" sz="2400" dirty="0">
                <a:solidFill>
                  <a:schemeClr val="tx1"/>
                </a:solidFill>
              </a:rPr>
              <a:t>西成区民センター</a:t>
            </a:r>
            <a:r>
              <a:rPr lang="en-US" altLang="ja-JP" sz="2400" dirty="0">
                <a:solidFill>
                  <a:schemeClr val="tx1"/>
                </a:solidFill>
              </a:rPr>
              <a:t/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en-US" altLang="ja-JP" sz="2400" dirty="0">
                <a:solidFill>
                  <a:schemeClr val="tx1"/>
                </a:solidFill>
              </a:rPr>
              <a:t/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kumimoji="1" lang="ja-JP" altLang="en-US" sz="2400" dirty="0">
                <a:solidFill>
                  <a:schemeClr val="tx1"/>
                </a:solidFill>
              </a:rPr>
              <a:t>◎</a:t>
            </a:r>
            <a:r>
              <a:rPr lang="ja-JP" altLang="en-US" sz="2400" dirty="0">
                <a:solidFill>
                  <a:schemeClr val="tx1"/>
                </a:solidFill>
              </a:rPr>
              <a:t>近畿学生２足ロボリーグ第</a:t>
            </a:r>
            <a:r>
              <a:rPr lang="en-US" altLang="ja-JP" sz="2400" dirty="0">
                <a:solidFill>
                  <a:schemeClr val="tx1"/>
                </a:solidFill>
              </a:rPr>
              <a:t>6</a:t>
            </a:r>
            <a:r>
              <a:rPr lang="ja-JP" altLang="en-US" sz="2400" dirty="0">
                <a:solidFill>
                  <a:schemeClr val="tx1"/>
                </a:solidFill>
              </a:rPr>
              <a:t>回戦</a:t>
            </a:r>
            <a:r>
              <a:rPr lang="en-US" altLang="ja-JP" sz="2400" dirty="0" smtClean="0">
                <a:solidFill>
                  <a:schemeClr val="tx1"/>
                </a:solidFill>
              </a:rPr>
              <a:t>2015</a:t>
            </a:r>
            <a:r>
              <a:rPr lang="ja-JP" altLang="en-US" sz="2400" dirty="0" smtClean="0">
                <a:solidFill>
                  <a:schemeClr val="tx1"/>
                </a:solidFill>
              </a:rPr>
              <a:t>年 </a:t>
            </a:r>
            <a:r>
              <a:rPr lang="en-US" altLang="ja-JP" sz="2400" dirty="0">
                <a:solidFill>
                  <a:schemeClr val="tx1"/>
                </a:solidFill>
              </a:rPr>
              <a:t>3</a:t>
            </a:r>
            <a:r>
              <a:rPr lang="ja-JP" altLang="en-US" sz="2400" dirty="0" smtClean="0">
                <a:solidFill>
                  <a:schemeClr val="tx1"/>
                </a:solidFill>
              </a:rPr>
              <a:t>月</a:t>
            </a:r>
            <a:r>
              <a:rPr lang="en-US" altLang="ja-JP" sz="2400" dirty="0" smtClean="0">
                <a:solidFill>
                  <a:schemeClr val="tx1"/>
                </a:solidFill>
              </a:rPr>
              <a:t>8</a:t>
            </a:r>
            <a:r>
              <a:rPr lang="ja-JP" altLang="en-US" sz="2400" dirty="0" smtClean="0">
                <a:solidFill>
                  <a:schemeClr val="tx1"/>
                </a:solidFill>
              </a:rPr>
              <a:t>日 </a:t>
            </a:r>
            <a:r>
              <a:rPr lang="en-US" altLang="ja-JP" sz="2400" dirty="0">
                <a:solidFill>
                  <a:schemeClr val="tx1"/>
                </a:solidFill>
              </a:rPr>
              <a:t>(</a:t>
            </a:r>
            <a:r>
              <a:rPr lang="ja-JP" altLang="en-US" sz="2400" dirty="0">
                <a:solidFill>
                  <a:schemeClr val="tx1"/>
                </a:solidFill>
              </a:rPr>
              <a:t>日曜日</a:t>
            </a:r>
            <a:r>
              <a:rPr lang="en-US" altLang="ja-JP" sz="2400" dirty="0">
                <a:solidFill>
                  <a:schemeClr val="tx1"/>
                </a:solidFill>
              </a:rPr>
              <a:t>) </a:t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ja-JP" altLang="en-US" sz="2400" dirty="0" smtClean="0">
                <a:solidFill>
                  <a:schemeClr val="tx1"/>
                </a:solidFill>
              </a:rPr>
              <a:t>港区民センター</a:t>
            </a:r>
            <a:r>
              <a:rPr kumimoji="1" lang="en-US" altLang="ja-JP" sz="2400" dirty="0"/>
              <a:t/>
            </a:r>
            <a:br>
              <a:rPr kumimoji="1" lang="en-US" altLang="ja-JP" sz="2400" dirty="0"/>
            </a:br>
            <a:r>
              <a:rPr kumimoji="1" lang="ja-JP" altLang="en-US" sz="2400" dirty="0"/>
              <a:t>　</a:t>
            </a:r>
            <a:endParaRPr lang="en-US" altLang="ja-JP" sz="2400" dirty="0">
              <a:solidFill>
                <a:schemeClr val="tx1"/>
              </a:solidFill>
            </a:endParaRPr>
          </a:p>
          <a:p>
            <a:pPr marL="274638" indent="-274638" eaLnBrk="0">
              <a:spcAft>
                <a:spcPts val="1425"/>
              </a:spcAft>
              <a:defRPr/>
            </a:pPr>
            <a:endParaRPr kumimoji="1" lang="ja-JP" altLang="en-US" sz="2400" kern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4101" name="テキスト ボックス 6"/>
          <p:cNvSpPr txBox="1">
            <a:spLocks noChangeArrowheads="1"/>
          </p:cNvSpPr>
          <p:nvPr/>
        </p:nvSpPr>
        <p:spPr bwMode="auto">
          <a:xfrm>
            <a:off x="2232025" y="179388"/>
            <a:ext cx="7632700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ja-JP" altLang="en-US" sz="2800">
                <a:solidFill>
                  <a:srgbClr val="C00000"/>
                </a:solidFill>
              </a:rPr>
              <a:t>最新情報は　</a:t>
            </a:r>
            <a:r>
              <a:rPr kumimoji="1" lang="en-US" altLang="ja-JP" sz="2800">
                <a:solidFill>
                  <a:schemeClr val="tx1"/>
                </a:solidFill>
              </a:rPr>
              <a:t> http://robo-ren.mtlab.jp/calendar</a:t>
            </a:r>
          </a:p>
          <a:p>
            <a:r>
              <a:rPr kumimoji="1" lang="ja-JP" altLang="en-US" sz="2800">
                <a:solidFill>
                  <a:srgbClr val="C00000"/>
                </a:solidFill>
              </a:rPr>
              <a:t>二足歩行ホビーロボットイベントカレンダー　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1"/>
          <p:cNvSpPr>
            <a:spLocks noChangeArrowheads="1"/>
          </p:cNvSpPr>
          <p:nvPr/>
        </p:nvSpPr>
        <p:spPr bwMode="auto">
          <a:xfrm>
            <a:off x="-360363" y="0"/>
            <a:ext cx="10620376" cy="7740650"/>
          </a:xfrm>
          <a:prstGeom prst="roundRect">
            <a:avLst>
              <a:gd name="adj" fmla="val 19"/>
            </a:avLst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-216272" y="107429"/>
            <a:ext cx="10296897" cy="5975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Font typeface="Times New Roman" pitchFamily="16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sz="4800" dirty="0">
                <a:solidFill>
                  <a:srgbClr val="000000"/>
                </a:solidFill>
              </a:rPr>
              <a:t>　</a:t>
            </a:r>
            <a:r>
              <a:rPr lang="ja-JP" altLang="en-US" sz="4800" dirty="0" smtClean="0">
                <a:solidFill>
                  <a:srgbClr val="000000"/>
                </a:solidFill>
              </a:rPr>
              <a:t>ホビーロボコミュニティ</a:t>
            </a:r>
            <a:r>
              <a:rPr lang="ja-JP" altLang="en-US" sz="4800" dirty="0">
                <a:solidFill>
                  <a:srgbClr val="000000"/>
                </a:solidFill>
              </a:rPr>
              <a:t>の最新情報は</a:t>
            </a:r>
            <a:endParaRPr lang="en-US" sz="4800" baseline="-1000" dirty="0">
              <a:solidFill>
                <a:srgbClr val="FFFFFF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6272" y="971525"/>
            <a:ext cx="8715375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2120" y="1535310"/>
            <a:ext cx="8705850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/>
          <p:cNvSpPr txBox="1">
            <a:spLocks noChangeArrowheads="1"/>
          </p:cNvSpPr>
          <p:nvPr/>
        </p:nvSpPr>
        <p:spPr bwMode="auto">
          <a:xfrm>
            <a:off x="1152525" y="2555875"/>
            <a:ext cx="7991475" cy="3065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hangingPunct="1">
              <a:lnSpc>
                <a:spcPct val="83000"/>
              </a:lnSpc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r>
              <a:rPr lang="ja-JP" altLang="en-US" sz="8000" b="1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なかでも</a:t>
            </a:r>
            <a:endParaRPr lang="en-US" altLang="ja-JP" sz="8000" b="1">
              <a:solidFill>
                <a:srgbClr val="000000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pPr algn="ctr" hangingPunct="1">
              <a:lnSpc>
                <a:spcPct val="83000"/>
              </a:lnSpc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endParaRPr lang="en-US" altLang="ja-JP" sz="8000" b="1">
              <a:solidFill>
                <a:srgbClr val="000000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pPr algn="ctr" hangingPunct="1">
              <a:lnSpc>
                <a:spcPct val="83000"/>
              </a:lnSpc>
              <a:tabLst>
                <a:tab pos="0" algn="l"/>
                <a:tab pos="446088" algn="l"/>
                <a:tab pos="895350" algn="l"/>
                <a:tab pos="1344613" algn="l"/>
                <a:tab pos="1792288" algn="l"/>
                <a:tab pos="2243138" algn="l"/>
                <a:tab pos="2692400" algn="l"/>
                <a:tab pos="3141663" algn="l"/>
                <a:tab pos="3589338" algn="l"/>
                <a:tab pos="4040188" algn="l"/>
                <a:tab pos="4489450" algn="l"/>
                <a:tab pos="4937125" algn="l"/>
                <a:tab pos="5386388" algn="l"/>
                <a:tab pos="5837238" algn="l"/>
                <a:tab pos="6286500" algn="l"/>
                <a:tab pos="6734175" algn="l"/>
                <a:tab pos="7185025" algn="l"/>
                <a:tab pos="7634288" algn="l"/>
                <a:tab pos="8081963" algn="l"/>
                <a:tab pos="8531225" algn="l"/>
                <a:tab pos="8982075" algn="l"/>
              </a:tabLst>
            </a:pPr>
            <a:r>
              <a:rPr lang="ja-JP" altLang="en-US" sz="8000" b="1">
                <a:solidFill>
                  <a:srgbClr val="000000"/>
                </a:solidFill>
                <a:latin typeface="ＭＳ ゴシック" pitchFamily="49" charset="-128"/>
                <a:ea typeface="ＭＳ ゴシック" pitchFamily="49" charset="-128"/>
              </a:rPr>
              <a:t>注目は！　</a:t>
            </a:r>
            <a:endParaRPr lang="en-US" altLang="ja-JP" sz="8000" b="1">
              <a:solidFill>
                <a:srgbClr val="000000"/>
              </a:solidFill>
              <a:latin typeface="ＭＳ ゴシック" pitchFamily="49" charset="-128"/>
              <a:ea typeface="ＭＳ ゴシック" pitchFamily="4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587"/>
            <a:ext cx="10512920" cy="757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タイトル 1"/>
          <p:cNvSpPr>
            <a:spLocks noGrp="1"/>
          </p:cNvSpPr>
          <p:nvPr>
            <p:ph type="title"/>
          </p:nvPr>
        </p:nvSpPr>
        <p:spPr>
          <a:xfrm>
            <a:off x="503238" y="4356100"/>
            <a:ext cx="9066212" cy="1579563"/>
          </a:xfrm>
        </p:spPr>
        <p:txBody>
          <a:bodyPr/>
          <a:lstStyle/>
          <a:p>
            <a:r>
              <a:rPr kumimoji="1" lang="ja-JP" altLang="en-US" smtClean="0"/>
              <a:t>乞う　ご期待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おまけ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031" y="141744"/>
            <a:ext cx="9065562" cy="1765885"/>
          </a:xfrm>
        </p:spPr>
        <p:txBody>
          <a:bodyPr/>
          <a:lstStyle/>
          <a:p>
            <a:r>
              <a:rPr kumimoji="1" lang="ja-JP" altLang="en-US" dirty="0" smtClean="0"/>
              <a:t>乗遅れたくない貴方のために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自腹クリスマスプレゼント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おすすめ　ホビーロボット　↓</a:t>
            </a:r>
            <a:r>
              <a:rPr kumimoji="1" lang="en-US" altLang="ja-JP" dirty="0" smtClean="0"/>
              <a:t>U</a:t>
            </a:r>
            <a:r>
              <a:rPr kumimoji="1" lang="ja-JP" altLang="en-US" dirty="0" smtClean="0"/>
              <a:t>￥５０ｋ</a:t>
            </a:r>
            <a:endParaRPr kumimoji="1" lang="ja-JP" alt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264" y="1987550"/>
            <a:ext cx="103251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埋め込み画像への固定リンク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025" y="1619597"/>
            <a:ext cx="9753600" cy="5486400"/>
          </a:xfrm>
          <a:prstGeom prst="rect">
            <a:avLst/>
          </a:prstGeom>
          <a:noFill/>
        </p:spPr>
      </p:pic>
      <p:sp>
        <p:nvSpPr>
          <p:cNvPr id="3" name="テキスト ボックス 2"/>
          <p:cNvSpPr txBox="1"/>
          <p:nvPr/>
        </p:nvSpPr>
        <p:spPr>
          <a:xfrm>
            <a:off x="2592040" y="899517"/>
            <a:ext cx="2515432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C00000"/>
                </a:solidFill>
              </a:rPr>
              <a:t>他の大会の審判したり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031" y="107429"/>
            <a:ext cx="9065562" cy="792088"/>
          </a:xfrm>
        </p:spPr>
        <p:txBody>
          <a:bodyPr/>
          <a:lstStyle/>
          <a:p>
            <a:r>
              <a:rPr kumimoji="1" lang="ja-JP" altLang="en-US" dirty="0" smtClean="0"/>
              <a:t>アルディーノ＋板　ピッコロボ　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15776" y="6444133"/>
            <a:ext cx="9433048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C00000"/>
                </a:solidFill>
                <a:hlinkClick r:id="rId2"/>
              </a:rPr>
              <a:t>http://www.vstone.co.jp/robotshop/index.php?main_page=product_info&amp;cPath=70_382&amp;products_id=4409</a:t>
            </a:r>
            <a:endParaRPr kumimoji="1" lang="en-US" altLang="ja-JP" dirty="0" smtClean="0">
              <a:solidFill>
                <a:srgbClr val="C00000"/>
              </a:solidFill>
            </a:endParaRPr>
          </a:p>
          <a:p>
            <a:endParaRPr kumimoji="1" lang="ja-JP" altLang="en-US" dirty="0" smtClean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9700" y="1979637"/>
            <a:ext cx="740092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13" y="965200"/>
            <a:ext cx="9982200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 smtClean="0"/>
              <a:t>らずパイ＋サーボ＋ガワ　　</a:t>
            </a:r>
            <a:r>
              <a:rPr lang="en-US" altLang="ja-JP" b="1" dirty="0" smtClean="0"/>
              <a:t>RAPIRO</a:t>
            </a:r>
            <a:br>
              <a:rPr lang="en-US" altLang="ja-JP" b="1" dirty="0" smtClean="0"/>
            </a:b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0" y="1835621"/>
            <a:ext cx="9792840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C00000"/>
                </a:solidFill>
                <a:hlinkClick r:id="rId2"/>
              </a:rPr>
              <a:t>http://www.vstone.co.jp/robotshop/index.php?main_page=product_info&amp;cPath=70_347&amp;products_id=4244</a:t>
            </a:r>
            <a:endParaRPr kumimoji="1" lang="en-US" altLang="ja-JP" dirty="0" smtClean="0">
              <a:solidFill>
                <a:srgbClr val="C00000"/>
              </a:solidFill>
            </a:endParaRPr>
          </a:p>
          <a:p>
            <a:endParaRPr kumimoji="1" lang="ja-JP" altLang="en-US" dirty="0" smtClean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99717"/>
            <a:ext cx="12343812" cy="4499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0" y="1101725"/>
            <a:ext cx="9001125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4464248" y="2843733"/>
            <a:ext cx="4685898" cy="607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C00000"/>
                </a:solidFill>
                <a:hlinkClick r:id="rId3"/>
              </a:rPr>
              <a:t>http://robotisproshop.cart.fc2.com/ca40/183/</a:t>
            </a:r>
            <a:endParaRPr kumimoji="1" lang="en-US" altLang="ja-JP" dirty="0" smtClean="0">
              <a:solidFill>
                <a:srgbClr val="C00000"/>
              </a:solidFill>
            </a:endParaRPr>
          </a:p>
          <a:p>
            <a:endParaRPr kumimoji="1" lang="ja-JP" altLang="en-US" dirty="0" smtClean="0">
              <a:solidFill>
                <a:srgbClr val="C00000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5776" y="0"/>
            <a:ext cx="9216801" cy="190990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kumimoji="1" lang="ja-JP" altLang="en-US" dirty="0" smtClean="0"/>
              <a:t>これで　</a:t>
            </a:r>
            <a:r>
              <a:rPr kumimoji="1" lang="en-US" altLang="ja-JP" dirty="0" smtClean="0"/>
              <a:t>5</a:t>
            </a:r>
            <a:r>
              <a:rPr kumimoji="1" lang="ja-JP" altLang="en-US" dirty="0" smtClean="0"/>
              <a:t>万円　３</a:t>
            </a:r>
            <a:r>
              <a:rPr kumimoji="1" lang="en-US" altLang="ja-JP" dirty="0" smtClean="0"/>
              <a:t>D</a:t>
            </a:r>
            <a:r>
              <a:rPr kumimoji="1" lang="ja-JP" altLang="en-US" dirty="0" smtClean="0"/>
              <a:t>プリンタで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もっと幸せ　</a:t>
            </a:r>
            <a:r>
              <a:rPr kumimoji="1" lang="en-US" altLang="ja-JP" dirty="0" smtClean="0"/>
              <a:t>DARWIN-MINI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0" y="-15065"/>
            <a:ext cx="9198727" cy="7574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タイトル 1"/>
          <p:cNvSpPr>
            <a:spLocks noGrp="1"/>
          </p:cNvSpPr>
          <p:nvPr>
            <p:ph type="title"/>
          </p:nvPr>
        </p:nvSpPr>
        <p:spPr>
          <a:xfrm>
            <a:off x="287338" y="971550"/>
            <a:ext cx="9066212" cy="1579563"/>
          </a:xfrm>
        </p:spPr>
        <p:txBody>
          <a:bodyPr/>
          <a:lstStyle/>
          <a:p>
            <a:r>
              <a:rPr kumimoji="1" lang="ja-JP" altLang="en-US" dirty="0" smtClean="0"/>
              <a:t>次回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ＫＯＦ２０１５　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予告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 smtClean="0"/>
          </a:p>
        </p:txBody>
      </p:sp>
      <p:sp>
        <p:nvSpPr>
          <p:cNvPr id="3" name="タイトル 1"/>
          <p:cNvSpPr txBox="1">
            <a:spLocks/>
          </p:cNvSpPr>
          <p:nvPr/>
        </p:nvSpPr>
        <p:spPr bwMode="auto">
          <a:xfrm>
            <a:off x="575816" y="2843733"/>
            <a:ext cx="9066212" cy="1938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kumimoji="1" lang="ja-JP" altLang="en-US" sz="44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ホビーロボット</a:t>
            </a:r>
            <a:r>
              <a:rPr kumimoji="1" lang="ja-JP" altLang="en-US" sz="44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最前線</a:t>
            </a:r>
            <a:endParaRPr kumimoji="1" lang="en-US" altLang="ja-JP" sz="4400" kern="0" dirty="0" smtClean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ctr" eaLnBrk="0">
              <a:defRPr/>
            </a:pPr>
            <a:endParaRPr kumimoji="1" lang="en-US" altLang="ja-JP" sz="4400" kern="0" dirty="0" smtClean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ctr" eaLnBrk="0">
              <a:defRPr/>
            </a:pPr>
            <a:endParaRPr kumimoji="1" lang="en-US" altLang="ja-JP" sz="4400" kern="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16228" y="5003973"/>
            <a:ext cx="9592691" cy="238219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ja-JP" altLang="en-US" sz="8000" b="1" dirty="0" smtClean="0">
                <a:ln w="11430"/>
                <a:solidFill>
                  <a:srgbClr val="FF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リアル　</a:t>
            </a:r>
            <a:endParaRPr lang="en-US" altLang="ja-JP" sz="8000" b="1" dirty="0" smtClean="0">
              <a:ln w="11430"/>
              <a:solidFill>
                <a:srgbClr val="FF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ja-JP" altLang="en-US" sz="8000" b="1" dirty="0" smtClean="0">
                <a:ln w="11430"/>
                <a:solidFill>
                  <a:srgbClr val="FF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ガンプラバトルの歴史</a:t>
            </a:r>
            <a:endParaRPr lang="ja-JP" altLang="en-US" sz="8000" b="1" dirty="0">
              <a:ln w="11430"/>
              <a:solidFill>
                <a:srgbClr val="FF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埋め込み画像への固定リンク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776" y="251445"/>
            <a:ext cx="6480720" cy="3645405"/>
          </a:xfrm>
          <a:prstGeom prst="rect">
            <a:avLst/>
          </a:prstGeom>
          <a:noFill/>
        </p:spPr>
      </p:pic>
      <p:sp>
        <p:nvSpPr>
          <p:cNvPr id="3" name="正方形/長方形 2"/>
          <p:cNvSpPr/>
          <p:nvPr/>
        </p:nvSpPr>
        <p:spPr>
          <a:xfrm>
            <a:off x="2520950" y="3476037"/>
            <a:ext cx="5038725" cy="60760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 smtClean="0"/>
              <a:t>https://pbs.twimg.com/media/BsUT8h2CMAA56Qw.jpg:large</a:t>
            </a:r>
            <a:endParaRPr lang="ja-JP" altLang="en-US" dirty="0"/>
          </a:p>
        </p:txBody>
      </p:sp>
      <p:pic>
        <p:nvPicPr>
          <p:cNvPr id="107524" name="Picture 4" descr="埋め込み画像への固定リンク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024" y="4315395"/>
            <a:ext cx="5472360" cy="3078203"/>
          </a:xfrm>
          <a:prstGeom prst="rect">
            <a:avLst/>
          </a:prstGeom>
          <a:noFill/>
        </p:spPr>
      </p:pic>
      <p:pic>
        <p:nvPicPr>
          <p:cNvPr id="107525" name="Picture 5" descr="C:\usr\My Pictures\ROBO\2010\20101119-20_kouchi\PB2111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4527" y="323453"/>
            <a:ext cx="4416098" cy="3312368"/>
          </a:xfrm>
          <a:prstGeom prst="rect">
            <a:avLst/>
          </a:prstGeom>
          <a:noFill/>
        </p:spPr>
      </p:pic>
      <p:pic>
        <p:nvPicPr>
          <p:cNvPr id="107526" name="Picture 6" descr="C:\usr\My Pictures\ROBO\2009\20090928-29-toyama-roboone\090926_0750~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0552" y="3563813"/>
            <a:ext cx="2286000" cy="3048000"/>
          </a:xfrm>
          <a:prstGeom prst="rect">
            <a:avLst/>
          </a:prstGeom>
          <a:noFill/>
        </p:spPr>
      </p:pic>
      <p:pic>
        <p:nvPicPr>
          <p:cNvPr id="107527" name="Picture 7" descr="C:\usr\My Pictures\ROBO\2009\20090928-29-toyama-roboone\T00144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4081" y="3887267"/>
            <a:ext cx="4896544" cy="3672408"/>
          </a:xfrm>
          <a:prstGeom prst="rect">
            <a:avLst/>
          </a:prstGeom>
          <a:noFill/>
        </p:spPr>
      </p:pic>
      <p:pic>
        <p:nvPicPr>
          <p:cNvPr id="107528" name="Picture 8" descr="C:\usr\My Pictures\ROBO\2006\200609nagai\nagai_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5776" y="323453"/>
            <a:ext cx="3689152" cy="2769870"/>
          </a:xfrm>
          <a:prstGeom prst="rect">
            <a:avLst/>
          </a:prstGeom>
          <a:noFill/>
        </p:spPr>
      </p:pic>
      <p:pic>
        <p:nvPicPr>
          <p:cNvPr id="107529" name="Picture 9" descr="C:\usr\My Pictures\ROBO\2011\201109-SF50\IMG_20110903_0749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28874" y="179437"/>
            <a:ext cx="4751751" cy="3563813"/>
          </a:xfrm>
          <a:prstGeom prst="rect">
            <a:avLst/>
          </a:prstGeom>
          <a:noFill/>
        </p:spPr>
      </p:pic>
      <p:pic>
        <p:nvPicPr>
          <p:cNvPr id="107530" name="Picture 10" descr="C:\usr\My Pictures\ROBO\2011\201109-SF50\IMAG010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7784" y="251445"/>
            <a:ext cx="5177493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080625" cy="7380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171" name="AutoShape 2"/>
          <p:cNvSpPr>
            <a:spLocks noChangeArrowheads="1"/>
          </p:cNvSpPr>
          <p:nvPr/>
        </p:nvSpPr>
        <p:spPr bwMode="auto">
          <a:xfrm>
            <a:off x="612775" y="5292725"/>
            <a:ext cx="1979613" cy="720725"/>
          </a:xfrm>
          <a:prstGeom prst="wedgeRectCallout">
            <a:avLst>
              <a:gd name="adj1" fmla="val -8847"/>
              <a:gd name="adj2" fmla="val 160144"/>
            </a:avLst>
          </a:prstGeom>
          <a:solidFill>
            <a:srgbClr val="FFFF99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ja-JP" altLang="en-US">
                <a:solidFill>
                  <a:srgbClr val="000000"/>
                </a:solidFill>
              </a:rPr>
              <a:t>九州練習会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172" name="AutoShape 3"/>
          <p:cNvSpPr>
            <a:spLocks noChangeArrowheads="1"/>
          </p:cNvSpPr>
          <p:nvPr/>
        </p:nvSpPr>
        <p:spPr bwMode="auto">
          <a:xfrm>
            <a:off x="5327650" y="2411413"/>
            <a:ext cx="2305050" cy="720725"/>
          </a:xfrm>
          <a:prstGeom prst="wedgeRectCallout">
            <a:avLst>
              <a:gd name="adj1" fmla="val 21444"/>
              <a:gd name="adj2" fmla="val 134968"/>
            </a:avLst>
          </a:prstGeom>
          <a:solidFill>
            <a:srgbClr val="FFFF99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000000"/>
                </a:solidFill>
              </a:rPr>
              <a:t>ナガレンジャー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3" name="AutoShape 4"/>
          <p:cNvSpPr>
            <a:spLocks noChangeArrowheads="1"/>
          </p:cNvSpPr>
          <p:nvPr/>
        </p:nvSpPr>
        <p:spPr bwMode="auto">
          <a:xfrm>
            <a:off x="3132138" y="6551613"/>
            <a:ext cx="1979612" cy="720725"/>
          </a:xfrm>
          <a:prstGeom prst="wedgeRectCallout">
            <a:avLst>
              <a:gd name="adj1" fmla="val -32426"/>
              <a:gd name="adj2" fmla="val -80634"/>
            </a:avLst>
          </a:prstGeom>
          <a:solidFill>
            <a:srgbClr val="FFFF99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000000"/>
                </a:solidFill>
              </a:rPr>
              <a:t>ロボカントリー４</a:t>
            </a:r>
          </a:p>
        </p:txBody>
      </p:sp>
      <p:sp>
        <p:nvSpPr>
          <p:cNvPr id="7174" name="AutoShape 5"/>
          <p:cNvSpPr>
            <a:spLocks noChangeArrowheads="1"/>
          </p:cNvSpPr>
          <p:nvPr/>
        </p:nvSpPr>
        <p:spPr bwMode="auto">
          <a:xfrm>
            <a:off x="7559675" y="4932363"/>
            <a:ext cx="1801813" cy="792162"/>
          </a:xfrm>
          <a:prstGeom prst="wedgeRectCallout">
            <a:avLst>
              <a:gd name="adj1" fmla="val -83866"/>
              <a:gd name="adj2" fmla="val 2620"/>
            </a:avLst>
          </a:prstGeom>
          <a:solidFill>
            <a:srgbClr val="FFFF99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ja-JP" altLang="en-US">
                <a:solidFill>
                  <a:srgbClr val="000000"/>
                </a:solidFill>
              </a:rPr>
              <a:t>ロボサバゲ</a:t>
            </a:r>
            <a:endParaRPr lang="en-US" altLang="ja-JP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ja-JP" altLang="en-US">
                <a:solidFill>
                  <a:srgbClr val="000000"/>
                </a:solidFill>
              </a:rPr>
              <a:t>ロボジャパン</a:t>
            </a:r>
            <a:endParaRPr lang="en-US" altLang="ja-JP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ja-JP" altLang="en-US">
                <a:solidFill>
                  <a:srgbClr val="000000"/>
                </a:solidFill>
              </a:rPr>
              <a:t>関東練習会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175" name="AutoShape 6"/>
          <p:cNvSpPr>
            <a:spLocks noChangeArrowheads="1"/>
          </p:cNvSpPr>
          <p:nvPr/>
        </p:nvSpPr>
        <p:spPr bwMode="auto">
          <a:xfrm>
            <a:off x="5867400" y="5832475"/>
            <a:ext cx="1981200" cy="900113"/>
          </a:xfrm>
          <a:prstGeom prst="wedgeRectCallout">
            <a:avLst>
              <a:gd name="adj1" fmla="val -89792"/>
              <a:gd name="adj2" fmla="val -47352"/>
            </a:avLst>
          </a:prstGeom>
          <a:solidFill>
            <a:srgbClr val="FFFF99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000000"/>
                </a:solidFill>
              </a:rPr>
              <a:t>ろぼちゃんぷ</a:t>
            </a:r>
            <a:br>
              <a:rPr lang="en-US">
                <a:solidFill>
                  <a:srgbClr val="000000"/>
                </a:solidFill>
              </a:rPr>
            </a:br>
            <a:r>
              <a:rPr lang="ja-JP" altLang="en-US">
                <a:solidFill>
                  <a:srgbClr val="000000"/>
                </a:solidFill>
              </a:rPr>
              <a:t>中部練習会</a:t>
            </a:r>
            <a:endParaRPr lang="en-US" altLang="ja-JP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ja-JP" altLang="en-US">
                <a:solidFill>
                  <a:srgbClr val="000000"/>
                </a:solidFill>
              </a:rPr>
              <a:t>ロボサッカー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176" name="Text Box 7"/>
          <p:cNvSpPr txBox="1">
            <a:spLocks noChangeArrowheads="1"/>
          </p:cNvSpPr>
          <p:nvPr/>
        </p:nvSpPr>
        <p:spPr bwMode="auto">
          <a:xfrm>
            <a:off x="360363" y="539750"/>
            <a:ext cx="3276600" cy="1004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ja-JP" altLang="en-US" sz="6000">
                <a:solidFill>
                  <a:srgbClr val="000000"/>
                </a:solidFill>
              </a:rPr>
              <a:t>提携組織</a:t>
            </a:r>
            <a:endParaRPr lang="en-US" sz="6000">
              <a:solidFill>
                <a:srgbClr val="000000"/>
              </a:solidFill>
            </a:endParaRPr>
          </a:p>
        </p:txBody>
      </p:sp>
      <p:sp>
        <p:nvSpPr>
          <p:cNvPr id="7177" name="AutoShape 8"/>
          <p:cNvSpPr>
            <a:spLocks noChangeArrowheads="1"/>
          </p:cNvSpPr>
          <p:nvPr/>
        </p:nvSpPr>
        <p:spPr bwMode="auto">
          <a:xfrm>
            <a:off x="3132138" y="4140200"/>
            <a:ext cx="2268537" cy="1295400"/>
          </a:xfrm>
          <a:prstGeom prst="wedgeRectCallout">
            <a:avLst>
              <a:gd name="adj1" fmla="val 7222"/>
              <a:gd name="adj2" fmla="val 82523"/>
            </a:avLst>
          </a:prstGeom>
          <a:solidFill>
            <a:srgbClr val="FFFF99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000000"/>
                </a:solidFill>
              </a:rPr>
              <a:t>ロボファイト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000000"/>
                </a:solidFill>
              </a:rPr>
              <a:t>ロボゴング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000000"/>
                </a:solidFill>
              </a:rPr>
              <a:t>ロボプロステーション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000000"/>
                </a:solidFill>
              </a:rPr>
              <a:t>姫路ロボチャレンジ</a:t>
            </a:r>
            <a:br>
              <a:rPr lang="en-US">
                <a:solidFill>
                  <a:srgbClr val="000000"/>
                </a:solidFill>
              </a:rPr>
            </a:br>
            <a:r>
              <a:rPr lang="ja-JP" altLang="en-US">
                <a:solidFill>
                  <a:srgbClr val="000000"/>
                </a:solidFill>
              </a:rPr>
              <a:t>関西各大学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178" name="AutoShape 3"/>
          <p:cNvSpPr>
            <a:spLocks noChangeArrowheads="1"/>
          </p:cNvSpPr>
          <p:nvPr/>
        </p:nvSpPr>
        <p:spPr bwMode="auto">
          <a:xfrm>
            <a:off x="215900" y="2051050"/>
            <a:ext cx="1584325" cy="720725"/>
          </a:xfrm>
          <a:prstGeom prst="wedgeRectCallout">
            <a:avLst>
              <a:gd name="adj1" fmla="val -47153"/>
              <a:gd name="adj2" fmla="val 95093"/>
            </a:avLst>
          </a:prstGeom>
          <a:solidFill>
            <a:srgbClr val="FFFF99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ja-JP" altLang="en-US">
                <a:solidFill>
                  <a:srgbClr val="000000"/>
                </a:solidFill>
              </a:rPr>
              <a:t>韓国</a:t>
            </a:r>
            <a:r>
              <a:rPr lang="en-US" altLang="ja-JP">
                <a:solidFill>
                  <a:srgbClr val="000000"/>
                </a:solidFill>
              </a:rPr>
              <a:t/>
            </a:r>
            <a:br>
              <a:rPr lang="en-US" altLang="ja-JP">
                <a:solidFill>
                  <a:srgbClr val="000000"/>
                </a:solidFill>
              </a:rPr>
            </a:br>
            <a:r>
              <a:rPr lang="en-US" altLang="ja-JP">
                <a:solidFill>
                  <a:srgbClr val="000000"/>
                </a:solidFill>
              </a:rPr>
              <a:t> robolife</a:t>
            </a:r>
          </a:p>
        </p:txBody>
      </p:sp>
      <p:sp>
        <p:nvSpPr>
          <p:cNvPr id="7179" name="AutoShape 5"/>
          <p:cNvSpPr>
            <a:spLocks noChangeArrowheads="1"/>
          </p:cNvSpPr>
          <p:nvPr/>
        </p:nvSpPr>
        <p:spPr bwMode="auto">
          <a:xfrm>
            <a:off x="7486650" y="3851275"/>
            <a:ext cx="1730375" cy="792163"/>
          </a:xfrm>
          <a:prstGeom prst="wedgeRectCallout">
            <a:avLst>
              <a:gd name="adj1" fmla="val -87491"/>
              <a:gd name="adj2" fmla="val 76579"/>
            </a:avLst>
          </a:prstGeom>
          <a:solidFill>
            <a:srgbClr val="FFFF99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000000"/>
                </a:solidFill>
              </a:rPr>
              <a:t>できんのか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000000"/>
                </a:solidFill>
              </a:rPr>
              <a:t>わんだほー</a:t>
            </a:r>
            <a:br>
              <a:rPr lang="en-US">
                <a:solidFill>
                  <a:srgbClr val="000000"/>
                </a:solidFill>
              </a:rPr>
            </a:br>
            <a:r>
              <a:rPr lang="ja-JP" altLang="en-US">
                <a:solidFill>
                  <a:srgbClr val="000000"/>
                </a:solidFill>
              </a:rPr>
              <a:t>関東各大学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180" name="AutoShape 5"/>
          <p:cNvSpPr>
            <a:spLocks noChangeArrowheads="1"/>
          </p:cNvSpPr>
          <p:nvPr/>
        </p:nvSpPr>
        <p:spPr bwMode="auto">
          <a:xfrm>
            <a:off x="7704138" y="1187450"/>
            <a:ext cx="1800225" cy="720725"/>
          </a:xfrm>
          <a:prstGeom prst="wedgeRectCallout">
            <a:avLst>
              <a:gd name="adj1" fmla="val 74139"/>
              <a:gd name="adj2" fmla="val 20343"/>
            </a:avLst>
          </a:prstGeom>
          <a:solidFill>
            <a:srgbClr val="FFFF99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ja-JP" altLang="en-US">
                <a:solidFill>
                  <a:srgbClr val="000000"/>
                </a:solidFill>
              </a:rPr>
              <a:t>北米</a:t>
            </a:r>
            <a:r>
              <a:rPr lang="en-US" altLang="ja-JP">
                <a:solidFill>
                  <a:srgbClr val="000000"/>
                </a:solidFill>
              </a:rPr>
              <a:t/>
            </a:r>
            <a:br>
              <a:rPr lang="en-US" altLang="ja-JP">
                <a:solidFill>
                  <a:srgbClr val="000000"/>
                </a:solidFill>
              </a:rPr>
            </a:br>
            <a:r>
              <a:rPr lang="en-US" altLang="ja-JP">
                <a:solidFill>
                  <a:srgbClr val="000000"/>
                </a:solidFill>
              </a:rPr>
              <a:t>ROBOGAMES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タイトル 1"/>
          <p:cNvSpPr>
            <a:spLocks noGrp="1"/>
          </p:cNvSpPr>
          <p:nvPr>
            <p:ph type="title"/>
          </p:nvPr>
        </p:nvSpPr>
        <p:spPr>
          <a:xfrm>
            <a:off x="576263" y="2484438"/>
            <a:ext cx="9064625" cy="1579562"/>
          </a:xfrm>
        </p:spPr>
        <p:txBody>
          <a:bodyPr/>
          <a:lstStyle/>
          <a:p>
            <a:r>
              <a:rPr kumimoji="1" lang="ja-JP" altLang="en-US" smtClean="0"/>
              <a:t>最近の話題</a:t>
            </a:r>
          </a:p>
        </p:txBody>
      </p:sp>
      <p:pic>
        <p:nvPicPr>
          <p:cNvPr id="1741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9100" y="179388"/>
            <a:ext cx="3241675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テーマ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sz="2800" dirty="0">
            <a:solidFill>
              <a:schemeClr val="tx1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kumimoji="1" dirty="0" smtClean="0">
            <a:solidFill>
              <a:srgbClr val="C00000"/>
            </a:solidFill>
          </a:defRPr>
        </a:defPPr>
      </a:lstStyle>
    </a:txDef>
  </a:objectDefaults>
  <a:extraClrSchemeLst>
    <a:extraClrScheme>
      <a:clrScheme name="Office テーマ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51388</TotalTime>
  <Words>339</Words>
  <Application>Microsoft Office PowerPoint</Application>
  <PresentationFormat>ユーザー設定</PresentationFormat>
  <Paragraphs>215</Paragraphs>
  <Slides>64</Slides>
  <Notes>8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64</vt:i4>
      </vt:variant>
    </vt:vector>
  </HeadingPairs>
  <TitlesOfParts>
    <vt:vector size="65" baseType="lpstr">
      <vt:lpstr>Office テーマ</vt:lpstr>
      <vt:lpstr> ＫＯＦ２０１4　 </vt:lpstr>
      <vt:lpstr>スライド 2</vt:lpstr>
      <vt:lpstr>ホビーロボット研究会 Fun RObot meeting</vt:lpstr>
      <vt:lpstr>スライド 4</vt:lpstr>
      <vt:lpstr>スライド 5</vt:lpstr>
      <vt:lpstr>スライド 6</vt:lpstr>
      <vt:lpstr>スライド 7</vt:lpstr>
      <vt:lpstr>スライド 8</vt:lpstr>
      <vt:lpstr>最近の話題</vt:lpstr>
      <vt:lpstr>スライド 10</vt:lpstr>
      <vt:lpstr>ハリウッドも本気でロボに？</vt:lpstr>
      <vt:lpstr>今季　最高収益映画</vt:lpstr>
      <vt:lpstr>インターネットの元になったのは</vt:lpstr>
      <vt:lpstr>DARPA</vt:lpstr>
      <vt:lpstr>DARPAチャレンジ</vt:lpstr>
      <vt:lpstr>Google－ROBOT</vt:lpstr>
      <vt:lpstr>GOOGLE が ロボットベンチャーを 連続買収 ↓ ロボットはビジネス （お金）になる</vt:lpstr>
      <vt:lpstr>日本では</vt:lpstr>
      <vt:lpstr>うめだ グランフロント ショールーム</vt:lpstr>
      <vt:lpstr>Pepper　ｏｎ　ＳｏｆtＢａｎｋ</vt:lpstr>
      <vt:lpstr>ソフトバンクロボティクス株式会社代表取締役社長冨澤文秀氏</vt:lpstr>
      <vt:lpstr>スライド 22</vt:lpstr>
      <vt:lpstr>Ｌｉｎｕｘ　のライブラリで制御</vt:lpstr>
      <vt:lpstr>グランフロント　 同日同時刻</vt:lpstr>
      <vt:lpstr>スライド 25</vt:lpstr>
      <vt:lpstr>Transformers: Age of Extinction （2014） 　中華人民共和国　興行収入　 推定30億ドル　×　１１０円＝3000億円　</vt:lpstr>
      <vt:lpstr>TT社もそれなりに儲かったようです</vt:lpstr>
      <vt:lpstr>スライド 28</vt:lpstr>
      <vt:lpstr>スライド 29</vt:lpstr>
      <vt:lpstr>http://j-deite.jp</vt:lpstr>
      <vt:lpstr>http://j-deite.jp</vt:lpstr>
      <vt:lpstr>スライド 32</vt:lpstr>
      <vt:lpstr>TT社が　こうなら　B社は？</vt:lpstr>
      <vt:lpstr>2019 年に１８ｍ　作れる人募集 http://gundam-challenge.com　</vt:lpstr>
      <vt:lpstr>スライド 35</vt:lpstr>
      <vt:lpstr>スライド 36</vt:lpstr>
      <vt:lpstr>スライド 37</vt:lpstr>
      <vt:lpstr>スライド 38</vt:lpstr>
      <vt:lpstr>スライド 39</vt:lpstr>
      <vt:lpstr>スライド 40</vt:lpstr>
      <vt:lpstr>スライド 41</vt:lpstr>
      <vt:lpstr>リーマン以降　 すっかり　 大会の数が 減りました</vt:lpstr>
      <vt:lpstr>今季ーーー9月14日 大阪工業大学の技官が 世界チャンピオンに</vt:lpstr>
      <vt:lpstr>おおきな声では言えないが 大学生負けるんです。</vt:lpstr>
      <vt:lpstr>スライド 45</vt:lpstr>
      <vt:lpstr>スライド 46</vt:lpstr>
      <vt:lpstr>スライド 47</vt:lpstr>
      <vt:lpstr>スライド 48</vt:lpstr>
      <vt:lpstr>スライド 49</vt:lpstr>
      <vt:lpstr>11月9日　　 多目的室で 第4回戦を行います 果たして、 大阪電気通信大学はTOPを死守出来るか </vt:lpstr>
      <vt:lpstr>スライド 51</vt:lpstr>
      <vt:lpstr>うじの電網　紙　新聞</vt:lpstr>
      <vt:lpstr>その他</vt:lpstr>
      <vt:lpstr>スライド 54</vt:lpstr>
      <vt:lpstr>スライド 55</vt:lpstr>
      <vt:lpstr>スライド 56</vt:lpstr>
      <vt:lpstr>乞う　ご期待</vt:lpstr>
      <vt:lpstr>おまけ</vt:lpstr>
      <vt:lpstr>乗遅れたくない貴方のために 自腹クリスマスプレゼント おすすめ　ホビーロボット　↓U￥５０ｋ</vt:lpstr>
      <vt:lpstr>アルディーノ＋板　ピッコロボ　</vt:lpstr>
      <vt:lpstr>らずパイ＋サーボ＋ガワ　　RAPIRO </vt:lpstr>
      <vt:lpstr>これで　5万円　３Dプリンタで もっと幸せ　DARWIN-MINI</vt:lpstr>
      <vt:lpstr>スライド 63</vt:lpstr>
      <vt:lpstr>次回 ＫＯＦ２０１５　 予告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yamada uzi haluhiro</dc:creator>
  <cp:lastModifiedBy>uzi</cp:lastModifiedBy>
  <cp:revision>57</cp:revision>
  <cp:lastPrinted>1601-01-01T00:00:00Z</cp:lastPrinted>
  <dcterms:created xsi:type="dcterms:W3CDTF">2009-07-12T11:43:07Z</dcterms:created>
  <dcterms:modified xsi:type="dcterms:W3CDTF">2014-11-08T05:19:06Z</dcterms:modified>
</cp:coreProperties>
</file>