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1" r:id="rId3"/>
    <p:sldId id="269" r:id="rId4"/>
    <p:sldId id="257" r:id="rId5"/>
    <p:sldId id="266" r:id="rId6"/>
    <p:sldId id="267" r:id="rId7"/>
    <p:sldId id="268" r:id="rId8"/>
    <p:sldId id="272" r:id="rId9"/>
    <p:sldId id="273" r:id="rId10"/>
    <p:sldId id="274" r:id="rId11"/>
    <p:sldId id="275" r:id="rId12"/>
    <p:sldId id="264" r:id="rId13"/>
    <p:sldId id="265" r:id="rId1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994" autoAdjust="0"/>
  </p:normalViewPr>
  <p:slideViewPr>
    <p:cSldViewPr snapToGrid="0" snapToObjects="1">
      <p:cViewPr varScale="1">
        <p:scale>
          <a:sx n="126" d="100"/>
          <a:sy n="126" d="100"/>
        </p:scale>
        <p:origin x="-1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CF241-B083-8841-B372-10C0EFF64BA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105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D043F-09CD-7543-84A2-39B7BBD040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295802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D043F-09CD-7543-84A2-39B7BBD040ED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8532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043F-09CD-7543-84A2-39B7BBD040ED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444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1671756"/>
            <a:ext cx="6858000" cy="2027987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3947392"/>
            <a:ext cx="6858000" cy="1925466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 dirty="0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904875" y="1519778"/>
            <a:ext cx="7315200" cy="22314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14400" y="3871192"/>
            <a:ext cx="7315200" cy="2140535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04875" y="1519778"/>
            <a:ext cx="228600" cy="22314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14400" y="3871192"/>
            <a:ext cx="228600" cy="2140535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と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プレースホルダーまでドラッグするかアイコンをクリックして図を追加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808775" y="6353175"/>
            <a:ext cx="1055629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altLang="ja-JP" smtClean="0"/>
              <a:t>2012/11/9</a:t>
            </a:r>
            <a:endParaRPr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1497994" y="6353175"/>
            <a:ext cx="3245651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798505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8D7E7B-8CC2-F342-A7E1-DE33D96AEB0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4367" y="635635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図 10" descr="log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19401" y="6231037"/>
            <a:ext cx="1932303" cy="469361"/>
          </a:xfrm>
          <a:prstGeom prst="rect">
            <a:avLst/>
          </a:prstGeom>
        </p:spPr>
      </p:pic>
      <p:pic>
        <p:nvPicPr>
          <p:cNvPr id="12" name="図 11" descr="mark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910460" y="6231037"/>
            <a:ext cx="835096" cy="4693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en-US" altLang="ja-JP" sz="4800" dirty="0" smtClean="0"/>
              <a:t>KOF</a:t>
            </a:r>
            <a:r>
              <a:rPr lang="en-US" altLang="ja-JP" sz="4800" dirty="0" smtClean="0"/>
              <a:t>2012</a:t>
            </a:r>
            <a:r>
              <a:rPr lang="ja-JP" altLang="en-US" sz="4800" dirty="0" smtClean="0"/>
              <a:t>オープニング</a:t>
            </a:r>
            <a:endParaRPr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ja-JP" altLang="en-US" sz="3200" dirty="0" smtClean="0"/>
              <a:t>中野秀男</a:t>
            </a:r>
            <a:endParaRPr lang="en-US" altLang="ja-JP" sz="3200" dirty="0" smtClean="0"/>
          </a:p>
          <a:p>
            <a:pPr algn="ctr"/>
            <a:r>
              <a:rPr lang="ja-JP" altLang="en-US" sz="2800" dirty="0" smtClean="0"/>
              <a:t>大阪市立大学名誉教授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大阪市</a:t>
            </a:r>
            <a:r>
              <a:rPr lang="en-US" altLang="ja-JP" sz="2800" dirty="0" smtClean="0"/>
              <a:t>IT</a:t>
            </a:r>
            <a:r>
              <a:rPr lang="ja-JP" altLang="en-US" sz="2800" dirty="0" smtClean="0"/>
              <a:t>アドバイザー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中野秀男研究所</a:t>
            </a:r>
            <a:endParaRPr lang="en-US" altLang="ja-JP" sz="2800" dirty="0"/>
          </a:p>
        </p:txBody>
      </p:sp>
      <p:pic>
        <p:nvPicPr>
          <p:cNvPr id="4" name="図 3" descr="NHL9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78098" y="351914"/>
            <a:ext cx="191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図 1" descr="Rainbow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67261" y="351914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中野がチャレンジしたいこと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来春に「うめきた」地区が街びらき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新しい街</a:t>
            </a:r>
            <a:r>
              <a:rPr lang="en-US" altLang="ja-JP" dirty="0" smtClean="0"/>
              <a:t>: IT</a:t>
            </a:r>
            <a:r>
              <a:rPr lang="ja-JP" altLang="en-US" dirty="0" smtClean="0"/>
              <a:t>的にも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ナレッジキャピタル会員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「うめきた」でコミュニティが交互に勉強会</a:t>
            </a:r>
            <a:endParaRPr lang="ja-JP" altLang="en-US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8688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6439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AutoShape 1"/>
          <p:cNvSpPr>
            <a:spLocks/>
          </p:cNvSpPr>
          <p:nvPr/>
        </p:nvSpPr>
        <p:spPr bwMode="auto">
          <a:xfrm>
            <a:off x="368350" y="1717849"/>
            <a:ext cx="8780115" cy="5142383"/>
          </a:xfrm>
          <a:prstGeom prst="roundRect">
            <a:avLst>
              <a:gd name="adj" fmla="val 23"/>
            </a:avLst>
          </a:prstGeom>
          <a:solidFill>
            <a:srgbClr val="DDDDDD"/>
          </a:solidFill>
          <a:ln w="12294" cap="flat" cmpd="sng">
            <a:solidFill>
              <a:srgbClr val="C0C0C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ja-JP" altLang="en-US"/>
          </a:p>
        </p:txBody>
      </p:sp>
      <p:sp>
        <p:nvSpPr>
          <p:cNvPr id="8194" name="AutoShape 2"/>
          <p:cNvSpPr>
            <a:spLocks/>
          </p:cNvSpPr>
          <p:nvPr/>
        </p:nvSpPr>
        <p:spPr bwMode="auto">
          <a:xfrm>
            <a:off x="1116" y="1"/>
            <a:ext cx="164083" cy="832693"/>
          </a:xfrm>
          <a:prstGeom prst="roundRect">
            <a:avLst>
              <a:gd name="adj" fmla="val 676"/>
            </a:avLst>
          </a:prstGeom>
          <a:solidFill>
            <a:srgbClr val="125C8D"/>
          </a:solidFill>
          <a:ln w="12294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ja-JP" altLang="en-US"/>
          </a:p>
        </p:txBody>
      </p:sp>
      <p:sp>
        <p:nvSpPr>
          <p:cNvPr id="8195" name="AutoShape 3"/>
          <p:cNvSpPr>
            <a:spLocks/>
          </p:cNvSpPr>
          <p:nvPr/>
        </p:nvSpPr>
        <p:spPr bwMode="auto">
          <a:xfrm>
            <a:off x="1116" y="2160985"/>
            <a:ext cx="164083" cy="832693"/>
          </a:xfrm>
          <a:prstGeom prst="roundRect">
            <a:avLst>
              <a:gd name="adj" fmla="val 676"/>
            </a:avLst>
          </a:prstGeom>
          <a:solidFill>
            <a:srgbClr val="125C8D"/>
          </a:solidFill>
          <a:ln w="12294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ja-JP" altLang="en-US"/>
          </a:p>
        </p:txBody>
      </p:sp>
      <p:sp>
        <p:nvSpPr>
          <p:cNvPr id="8196" name="AutoShape 4"/>
          <p:cNvSpPr>
            <a:spLocks/>
          </p:cNvSpPr>
          <p:nvPr/>
        </p:nvSpPr>
        <p:spPr bwMode="auto">
          <a:xfrm>
            <a:off x="1116" y="1059285"/>
            <a:ext cx="164083" cy="833809"/>
          </a:xfrm>
          <a:prstGeom prst="roundRect">
            <a:avLst>
              <a:gd name="adj" fmla="val 676"/>
            </a:avLst>
          </a:prstGeom>
          <a:solidFill>
            <a:srgbClr val="125C8D"/>
          </a:solidFill>
          <a:ln w="12294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ja-JP" altLang="en-US"/>
          </a:p>
        </p:txBody>
      </p:sp>
      <p:sp>
        <p:nvSpPr>
          <p:cNvPr id="8197" name="Rectangle 5"/>
          <p:cNvSpPr>
            <a:spLocks noChangeArrowheads="1"/>
          </p:cNvSpPr>
          <p:nvPr>
            <p:ph type="title"/>
          </p:nvPr>
        </p:nvSpPr>
        <p:spPr>
          <a:xfrm>
            <a:off x="674192" y="503412"/>
            <a:ext cx="7811244" cy="1145232"/>
          </a:xfrm>
        </p:spPr>
        <p:txBody>
          <a:bodyPr lIns="0" tIns="71435" rIns="0" bIns="0"/>
          <a:lstStyle/>
          <a:p>
            <a:pPr defTabSz="651844">
              <a:lnSpc>
                <a:spcPct val="83000"/>
              </a:lnSpc>
            </a:pPr>
            <a:r>
              <a:rPr lang="ja-JP" altLang="en-US" sz="3900" b="1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  <a:t>ちょっと宣伝を</a:t>
            </a:r>
            <a:endParaRPr lang="ja-JP" altLang="en-US"/>
          </a:p>
        </p:txBody>
      </p:sp>
      <p:sp>
        <p:nvSpPr>
          <p:cNvPr id="8198" name="Rectangle 6"/>
          <p:cNvSpPr>
            <a:spLocks noChangeArrowheads="1"/>
          </p:cNvSpPr>
          <p:nvPr>
            <p:ph type="body" idx="1"/>
          </p:nvPr>
        </p:nvSpPr>
        <p:spPr>
          <a:xfrm>
            <a:off x="990079" y="2018109"/>
            <a:ext cx="7692926" cy="4321969"/>
          </a:xfrm>
        </p:spPr>
        <p:txBody>
          <a:bodyPr lIns="0" tIns="44647" rIns="0" bIns="0" anchor="t"/>
          <a:lstStyle/>
          <a:p>
            <a:pPr marL="382847" indent="-332619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r>
              <a:rPr lang="ja-JP" altLang="en-US" sz="2500">
                <a:latin typeface="Helvetica" charset="0"/>
                <a:cs typeface="Helvetica" charset="0"/>
                <a:sym typeface="Helvetica" charset="0"/>
              </a:rPr>
              <a:t>社会人大学院：創造都市研究科</a:t>
            </a:r>
            <a:endParaRPr lang="en-US" altLang="ja-JP" sz="2500">
              <a:latin typeface="Helvetica" charset="0"/>
              <a:cs typeface="Helvetica" charset="0"/>
              <a:sym typeface="Helvetica" charset="0"/>
            </a:endParaRPr>
          </a:p>
          <a:p>
            <a:pPr marL="646264" lvl="1" indent="-442004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1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知識情報基盤研究分野</a:t>
            </a:r>
            <a:endParaRPr lang="en-US" altLang="ja-JP" sz="21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646264" lvl="1" indent="-442004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1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私はあと１年半の予定。最後のチャンス</a:t>
            </a:r>
            <a:endParaRPr lang="en-US" altLang="ja-JP" sz="21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382847" indent="-332619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r>
              <a:rPr lang="ja-JP" altLang="en-US" sz="2500">
                <a:latin typeface="Helvetica" charset="0"/>
                <a:cs typeface="Helvetica" charset="0"/>
                <a:sym typeface="Helvetica" charset="0"/>
              </a:rPr>
              <a:t>大学で高度</a:t>
            </a:r>
            <a:r>
              <a:rPr lang="en-US" altLang="ja-JP" sz="2500">
                <a:latin typeface="Helvetica" charset="0"/>
                <a:cs typeface="Helvetica" charset="0"/>
                <a:sym typeface="Helvetica" charset="0"/>
              </a:rPr>
              <a:t>VOD</a:t>
            </a:r>
            <a:r>
              <a:rPr lang="ja-JP" altLang="en-US" sz="2500">
                <a:latin typeface="Helvetica" charset="0"/>
                <a:cs typeface="Helvetica" charset="0"/>
                <a:sym typeface="Helvetica" charset="0"/>
              </a:rPr>
              <a:t>教材を国の補正予算で作ってます。</a:t>
            </a:r>
            <a:endParaRPr lang="en-US" altLang="ja-JP" sz="2500">
              <a:latin typeface="Helvetica" charset="0"/>
              <a:cs typeface="Helvetica" charset="0"/>
              <a:sym typeface="Helvetica" charset="0"/>
            </a:endParaRPr>
          </a:p>
          <a:p>
            <a:pPr marL="646264" lvl="1" indent="-442004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1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デジタルテレビで私の講義が見れるかも</a:t>
            </a:r>
            <a:endParaRPr lang="en-US" altLang="ja-JP" sz="21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382847" indent="-332619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r>
              <a:rPr lang="ja-JP" altLang="en-US" sz="2500">
                <a:latin typeface="Helvetica" charset="0"/>
                <a:cs typeface="Helvetica" charset="0"/>
                <a:sym typeface="Helvetica" charset="0"/>
              </a:rPr>
              <a:t>センサーネット：</a:t>
            </a:r>
            <a:r>
              <a:rPr lang="en-US" altLang="ja-JP" sz="2500">
                <a:latin typeface="Helvetica" charset="0"/>
                <a:cs typeface="Helvetica" charset="0"/>
                <a:sym typeface="Helvetica" charset="0"/>
              </a:rPr>
              <a:t>OSGeo</a:t>
            </a:r>
            <a:r>
              <a:rPr lang="ja-JP" altLang="en-US" sz="2500">
                <a:latin typeface="Helvetica" charset="0"/>
                <a:cs typeface="Helvetica" charset="0"/>
                <a:sym typeface="Helvetica" charset="0"/>
              </a:rPr>
              <a:t>のブースに</a:t>
            </a:r>
            <a:r>
              <a:rPr lang="en-US" altLang="ja-JP" sz="2500">
                <a:latin typeface="Helvetica" charset="0"/>
                <a:cs typeface="Helvetica" charset="0"/>
                <a:sym typeface="Helvetica" charset="0"/>
              </a:rPr>
              <a:t>PIC</a:t>
            </a:r>
          </a:p>
          <a:p>
            <a:pPr marL="382847" indent="-332619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r>
              <a:rPr lang="en-US" altLang="ja-JP" sz="2500">
                <a:latin typeface="Helvetica" charset="0"/>
                <a:cs typeface="Helvetica" charset="0"/>
                <a:sym typeface="Helvetica" charset="0"/>
              </a:rPr>
              <a:t>e</a:t>
            </a:r>
            <a:r>
              <a:rPr lang="ja-JP" altLang="en-US" sz="2500">
                <a:latin typeface="Helvetica" charset="0"/>
                <a:cs typeface="Helvetica" charset="0"/>
                <a:sym typeface="Helvetica" charset="0"/>
              </a:rPr>
              <a:t>空間</a:t>
            </a:r>
            <a:r>
              <a:rPr lang="en-US" altLang="ja-JP" sz="2500">
                <a:latin typeface="Helvetica" charset="0"/>
                <a:cs typeface="Helvetica" charset="0"/>
                <a:sym typeface="Helvetica" charset="0"/>
              </a:rPr>
              <a:t>Kansai</a:t>
            </a:r>
            <a:r>
              <a:rPr lang="ja-JP" altLang="en-US" sz="2500">
                <a:latin typeface="Helvetica" charset="0"/>
                <a:cs typeface="Helvetica" charset="0"/>
                <a:sym typeface="Helvetica" charset="0"/>
              </a:rPr>
              <a:t>プロジェクト</a:t>
            </a:r>
            <a:endParaRPr lang="en-US" altLang="ja-JP" sz="2500">
              <a:latin typeface="Helvetica" charset="0"/>
              <a:cs typeface="Helvetica" charset="0"/>
              <a:sym typeface="Helvetica" charset="0"/>
            </a:endParaRPr>
          </a:p>
          <a:p>
            <a:pPr marL="646264" lvl="1" indent="-442004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1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北ヤードを目指した新しい技術で新しいサービス</a:t>
            </a:r>
            <a:endParaRPr lang="en-US" altLang="ja-JP" sz="21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646264" lvl="1" indent="-442004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en-US" altLang="ja-JP" sz="21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</a:t>
            </a:r>
            <a:r>
              <a:rPr lang="ja-JP" altLang="en-US" sz="21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月に阪急三番街北館で実証実験</a:t>
            </a:r>
            <a:endParaRPr lang="ja-JP" altLang="en-US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9132609"/>
      </p:ext>
    </p:extLst>
  </p:cSld>
  <p:clrMapOvr>
    <a:masterClrMapping/>
  </p:clrMapOvr>
  <p:transition xmlns:p14="http://schemas.microsoft.com/office/powerpoint/2010/main" spd="med">
    <p:cover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/>
          </p:cNvSpPr>
          <p:nvPr/>
        </p:nvSpPr>
        <p:spPr bwMode="auto">
          <a:xfrm>
            <a:off x="368350" y="1717849"/>
            <a:ext cx="8780115" cy="5142383"/>
          </a:xfrm>
          <a:prstGeom prst="roundRect">
            <a:avLst>
              <a:gd name="adj" fmla="val 23"/>
            </a:avLst>
          </a:prstGeom>
          <a:solidFill>
            <a:srgbClr val="DDDDDD"/>
          </a:solidFill>
          <a:ln w="12294" cap="flat" cmpd="sng">
            <a:solidFill>
              <a:srgbClr val="C0C0C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ja-JP" altLang="en-US"/>
          </a:p>
        </p:txBody>
      </p:sp>
      <p:sp>
        <p:nvSpPr>
          <p:cNvPr id="9218" name="AutoShape 2"/>
          <p:cNvSpPr>
            <a:spLocks/>
          </p:cNvSpPr>
          <p:nvPr/>
        </p:nvSpPr>
        <p:spPr bwMode="auto">
          <a:xfrm>
            <a:off x="1116" y="1"/>
            <a:ext cx="164083" cy="832693"/>
          </a:xfrm>
          <a:prstGeom prst="roundRect">
            <a:avLst>
              <a:gd name="adj" fmla="val 676"/>
            </a:avLst>
          </a:prstGeom>
          <a:solidFill>
            <a:srgbClr val="125C8D"/>
          </a:solidFill>
          <a:ln w="12294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ja-JP" altLang="en-US"/>
          </a:p>
        </p:txBody>
      </p:sp>
      <p:sp>
        <p:nvSpPr>
          <p:cNvPr id="9219" name="AutoShape 3"/>
          <p:cNvSpPr>
            <a:spLocks/>
          </p:cNvSpPr>
          <p:nvPr/>
        </p:nvSpPr>
        <p:spPr bwMode="auto">
          <a:xfrm>
            <a:off x="1116" y="2160985"/>
            <a:ext cx="164083" cy="832693"/>
          </a:xfrm>
          <a:prstGeom prst="roundRect">
            <a:avLst>
              <a:gd name="adj" fmla="val 676"/>
            </a:avLst>
          </a:prstGeom>
          <a:solidFill>
            <a:srgbClr val="125C8D"/>
          </a:solidFill>
          <a:ln w="12294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ja-JP" altLang="en-US"/>
          </a:p>
        </p:txBody>
      </p:sp>
      <p:sp>
        <p:nvSpPr>
          <p:cNvPr id="9220" name="AutoShape 4"/>
          <p:cNvSpPr>
            <a:spLocks/>
          </p:cNvSpPr>
          <p:nvPr/>
        </p:nvSpPr>
        <p:spPr bwMode="auto">
          <a:xfrm>
            <a:off x="1116" y="1059285"/>
            <a:ext cx="164083" cy="833809"/>
          </a:xfrm>
          <a:prstGeom prst="roundRect">
            <a:avLst>
              <a:gd name="adj" fmla="val 676"/>
            </a:avLst>
          </a:prstGeom>
          <a:solidFill>
            <a:srgbClr val="125C8D"/>
          </a:solidFill>
          <a:ln w="12294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7" tIns="35717" rIns="35717" bIns="35717" anchor="ctr"/>
          <a:lstStyle/>
          <a:p>
            <a:endParaRPr lang="ja-JP" altLang="en-US"/>
          </a:p>
        </p:txBody>
      </p:sp>
      <p:sp>
        <p:nvSpPr>
          <p:cNvPr id="9221" name="Rectangle 5"/>
          <p:cNvSpPr>
            <a:spLocks noChangeArrowheads="1"/>
          </p:cNvSpPr>
          <p:nvPr>
            <p:ph type="title"/>
          </p:nvPr>
        </p:nvSpPr>
        <p:spPr>
          <a:xfrm>
            <a:off x="674192" y="503412"/>
            <a:ext cx="7811244" cy="1145232"/>
          </a:xfrm>
        </p:spPr>
        <p:txBody>
          <a:bodyPr lIns="0" tIns="71435" rIns="0" bIns="0"/>
          <a:lstStyle/>
          <a:p>
            <a:pPr defTabSz="651844">
              <a:lnSpc>
                <a:spcPct val="83000"/>
              </a:lnSpc>
            </a:pPr>
            <a:r>
              <a:rPr lang="en-US" altLang="ja-JP" sz="3900" b="1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  <a:t>KOF</a:t>
            </a:r>
            <a:r>
              <a:rPr lang="ja-JP" altLang="en-US" sz="3900" b="1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  <a:t>の参加者</a:t>
            </a:r>
            <a:endParaRPr lang="ja-JP" altLang="en-US"/>
          </a:p>
        </p:txBody>
      </p:sp>
      <p:sp>
        <p:nvSpPr>
          <p:cNvPr id="9222" name="Rectangle 6"/>
          <p:cNvSpPr>
            <a:spLocks noChangeArrowheads="1"/>
          </p:cNvSpPr>
          <p:nvPr>
            <p:ph type="body" idx="1"/>
          </p:nvPr>
        </p:nvSpPr>
        <p:spPr>
          <a:xfrm>
            <a:off x="674192" y="1906488"/>
            <a:ext cx="7811244" cy="4800824"/>
          </a:xfrm>
        </p:spPr>
        <p:txBody>
          <a:bodyPr lIns="0" tIns="44647" rIns="0" bIns="0" anchor="t"/>
          <a:lstStyle/>
          <a:p>
            <a:pPr marL="290205" indent="-214305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r>
              <a:rPr lang="ja-JP" altLang="en-US" sz="2100">
                <a:latin typeface="Helvetica" charset="0"/>
                <a:cs typeface="Helvetica" charset="0"/>
                <a:sym typeface="Helvetica" charset="0"/>
              </a:rPr>
              <a:t>今まで</a:t>
            </a:r>
            <a:endParaRPr lang="en-US" altLang="ja-JP" sz="2100">
              <a:latin typeface="Helvetica" charset="0"/>
              <a:cs typeface="Helvetica" charset="0"/>
              <a:sym typeface="Helvetica" charset="0"/>
            </a:endParaRPr>
          </a:p>
          <a:p>
            <a:pPr marL="594920" lvl="1" indent="-189749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オープンソース系の開発者、ヘビーユーザ</a:t>
            </a:r>
            <a:endParaRPr lang="en-US" altLang="ja-JP" sz="18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594920" lvl="1" indent="-189749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en-US" altLang="ja-JP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OSC</a:t>
            </a:r>
            <a:r>
              <a:rPr lang="ja-JP" altLang="en-US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関西＠京都　７月</a:t>
            </a:r>
            <a:endParaRPr lang="en-US" altLang="ja-JP" sz="18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290205" indent="-214305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r>
              <a:rPr lang="ja-JP" altLang="en-US" sz="2100">
                <a:latin typeface="Helvetica" charset="0"/>
                <a:cs typeface="Helvetica" charset="0"/>
                <a:sym typeface="Helvetica" charset="0"/>
              </a:rPr>
              <a:t>コミュニティ</a:t>
            </a:r>
            <a:endParaRPr lang="en-US" altLang="ja-JP" sz="2100">
              <a:latin typeface="Helvetica" charset="0"/>
              <a:cs typeface="Helvetica" charset="0"/>
              <a:sym typeface="Helvetica" charset="0"/>
            </a:endParaRPr>
          </a:p>
          <a:p>
            <a:pPr marL="290205" indent="-214305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r>
              <a:rPr lang="ja-JP" altLang="en-US" sz="2100">
                <a:latin typeface="Helvetica" charset="0"/>
                <a:cs typeface="Helvetica" charset="0"/>
                <a:sym typeface="Helvetica" charset="0"/>
              </a:rPr>
              <a:t>ちょっとビジネスも</a:t>
            </a:r>
            <a:endParaRPr lang="en-US" altLang="ja-JP" sz="2100">
              <a:latin typeface="Helvetica" charset="0"/>
              <a:cs typeface="Helvetica" charset="0"/>
              <a:sym typeface="Helvetica" charset="0"/>
            </a:endParaRPr>
          </a:p>
          <a:p>
            <a:pPr marL="594920" lvl="1" indent="-189749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官もそろそろ</a:t>
            </a:r>
            <a:endParaRPr lang="en-US" altLang="ja-JP" sz="18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290205" indent="-214305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r>
              <a:rPr lang="ja-JP" altLang="en-US" sz="2100">
                <a:latin typeface="Helvetica" charset="0"/>
                <a:cs typeface="Helvetica" charset="0"/>
                <a:sym typeface="Helvetica" charset="0"/>
              </a:rPr>
              <a:t>これから</a:t>
            </a:r>
            <a:endParaRPr lang="en-US" altLang="ja-JP" sz="2100">
              <a:latin typeface="Helvetica" charset="0"/>
              <a:cs typeface="Helvetica" charset="0"/>
              <a:sym typeface="Helvetica" charset="0"/>
            </a:endParaRPr>
          </a:p>
          <a:p>
            <a:pPr marL="594920" lvl="1" indent="-189749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ライトユーザは</a:t>
            </a:r>
            <a:endParaRPr lang="en-US" altLang="ja-JP" sz="18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594920" lvl="1" indent="-189749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クリエータとコミュニティ</a:t>
            </a:r>
            <a:endParaRPr lang="en-US" altLang="ja-JP" sz="18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594920" lvl="1" indent="-189749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構築・運用できる会社がいくつも関西に</a:t>
            </a:r>
            <a:endParaRPr lang="en-US" altLang="ja-JP" sz="18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594920" lvl="1" indent="-189749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en-US" altLang="ja-JP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OSC2010</a:t>
            </a:r>
            <a:r>
              <a:rPr lang="ja-JP" altLang="en-US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関西＠産業創造館？</a:t>
            </a:r>
            <a:endParaRPr lang="en-US" altLang="ja-JP" sz="18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594920" lvl="1" indent="-189749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毎回新しい試み</a:t>
            </a:r>
            <a:r>
              <a:rPr lang="en-US" altLang="ja-JP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:</a:t>
            </a:r>
            <a:r>
              <a:rPr lang="ja-JP" altLang="en-US" sz="18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今年はステージが広場</a:t>
            </a:r>
            <a:endParaRPr lang="en-US" altLang="ja-JP" sz="180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892937" lvl="2" indent="-284624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Symbol" charset="0"/>
              <a:buChar char="•"/>
            </a:pPr>
            <a:r>
              <a:rPr lang="ja-JP" altLang="en-US" sz="150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来年は？</a:t>
            </a:r>
            <a:endParaRPr lang="ja-JP" altLang="en-US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3315517"/>
      </p:ext>
    </p:extLst>
  </p:cSld>
  <p:clrMapOvr>
    <a:masterClrMapping/>
  </p:clrMapOvr>
  <p:transition xmlns:p14="http://schemas.microsoft.com/office/powerpoint/2010/main" spd="med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KOF2012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sz="7200" dirty="0" smtClean="0"/>
          </a:p>
          <a:p>
            <a:pPr marL="0" indent="0" algn="ctr">
              <a:buNone/>
            </a:pPr>
            <a:r>
              <a:rPr lang="ja-JP" altLang="en-US" sz="7200" dirty="0" smtClean="0"/>
              <a:t>おかげさまで</a:t>
            </a:r>
            <a:r>
              <a:rPr lang="en-US" altLang="ja-JP" sz="7200" dirty="0" smtClean="0"/>
              <a:t>11</a:t>
            </a:r>
            <a:r>
              <a:rPr lang="ja-JP" altLang="en-US" sz="7200" dirty="0" smtClean="0"/>
              <a:t>年目</a:t>
            </a:r>
            <a:endParaRPr lang="en-US" altLang="ja-JP" sz="7200" dirty="0" smtClean="0"/>
          </a:p>
          <a:p>
            <a:pPr marL="0" indent="0">
              <a:buNone/>
            </a:pPr>
            <a:endParaRPr lang="en-US" altLang="ja-JP" sz="7200" dirty="0"/>
          </a:p>
          <a:p>
            <a:pPr marL="0" indent="0" algn="ctr">
              <a:buNone/>
            </a:pPr>
            <a:r>
              <a:rPr lang="ja-JP" altLang="en-US" sz="6000" dirty="0" smtClean="0"/>
              <a:t>２</a:t>
            </a:r>
            <a:r>
              <a:rPr lang="en-US" altLang="ja-JP" sz="6000" dirty="0" err="1" smtClean="0"/>
              <a:t>nd</a:t>
            </a:r>
            <a:r>
              <a:rPr lang="en-US" altLang="ja-JP" sz="6000" dirty="0" smtClean="0"/>
              <a:t> </a:t>
            </a:r>
            <a:r>
              <a:rPr lang="ja-JP" altLang="en-US" sz="6000" dirty="0" smtClean="0"/>
              <a:t>クールかな</a:t>
            </a:r>
            <a:endParaRPr lang="ja-JP" altLang="en-US" sz="6000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4962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何故ネコミミ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時代はセンサーネット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人だけでなく物や自然等の状態</a:t>
            </a:r>
            <a:r>
              <a:rPr lang="en-US" altLang="ja-JP" dirty="0" smtClean="0"/>
              <a:t>(</a:t>
            </a:r>
            <a:r>
              <a:rPr lang="ja-JP" altLang="en-US" dirty="0" smtClean="0"/>
              <a:t>位置も含む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をセンス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マイノリティーレポートの世界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脳波が見えると何がおこる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うめきた地区への展開</a:t>
            </a:r>
            <a:endParaRPr lang="ja-JP" altLang="en-US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3125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KOF2012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75900" indent="0" defTabSz="651844">
              <a:lnSpc>
                <a:spcPct val="83000"/>
              </a:lnSpc>
              <a:spcBef>
                <a:spcPts val="984"/>
              </a:spcBef>
              <a:buClr>
                <a:srgbClr val="0E594D"/>
              </a:buClr>
              <a:buSzPct val="45000"/>
              <a:buNone/>
            </a:pPr>
            <a:endParaRPr lang="en-US" altLang="ja-JP" sz="21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ts val="984"/>
              </a:spcBef>
              <a:buClr>
                <a:srgbClr val="0E594D"/>
              </a:buClr>
              <a:buSzPct val="45000"/>
              <a:buNone/>
            </a:pPr>
            <a:r>
              <a:rPr lang="ja-JP" altLang="en-US" sz="2800" dirty="0" smtClean="0">
                <a:latin typeface="Helvetica" charset="0"/>
                <a:cs typeface="Helvetica" charset="0"/>
                <a:sym typeface="Helvetica" charset="0"/>
              </a:rPr>
              <a:t>今年</a:t>
            </a:r>
            <a:r>
              <a:rPr lang="ja-JP" altLang="en-US" sz="2800" dirty="0">
                <a:latin typeface="Helvetica" charset="0"/>
                <a:cs typeface="Helvetica" charset="0"/>
                <a:sym typeface="Helvetica" charset="0"/>
              </a:rPr>
              <a:t>も</a:t>
            </a:r>
            <a:r>
              <a:rPr lang="en-US" altLang="ja-JP" sz="2800" dirty="0">
                <a:latin typeface="Helvetica" charset="0"/>
                <a:cs typeface="Helvetica" charset="0"/>
                <a:sym typeface="Helvetica" charset="0"/>
              </a:rPr>
              <a:t>ATC</a:t>
            </a:r>
            <a:r>
              <a:rPr lang="ja-JP" altLang="en-US" sz="2800" dirty="0" smtClean="0">
                <a:latin typeface="Helvetica" charset="0"/>
                <a:cs typeface="Helvetica" charset="0"/>
                <a:sym typeface="Helvetica" charset="0"/>
              </a:rPr>
              <a:t>で</a:t>
            </a:r>
            <a:endParaRPr lang="en-US" altLang="ja-JP" sz="2800" dirty="0" smtClean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597152" lvl="1" indent="-191981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endParaRPr lang="en-US" altLang="ja-JP" sz="18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ts val="984"/>
              </a:spcBef>
              <a:buClr>
                <a:srgbClr val="0E594D"/>
              </a:buClr>
              <a:buSzPct val="45000"/>
              <a:buNone/>
            </a:pPr>
            <a:r>
              <a:rPr lang="ja-JP" altLang="en-US" sz="2800" dirty="0">
                <a:latin typeface="Helvetica" charset="0"/>
                <a:cs typeface="Helvetica" charset="0"/>
                <a:sym typeface="Helvetica" charset="0"/>
              </a:rPr>
              <a:t>今年もいつもの企画</a:t>
            </a:r>
            <a:r>
              <a:rPr lang="ja-JP" altLang="en-US" sz="2800" dirty="0" smtClean="0">
                <a:latin typeface="Helvetica" charset="0"/>
                <a:cs typeface="Helvetica" charset="0"/>
                <a:sym typeface="Helvetica" charset="0"/>
              </a:rPr>
              <a:t>が</a:t>
            </a:r>
            <a:endParaRPr lang="en-US" altLang="ja-JP" sz="28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ts val="984"/>
              </a:spcBef>
              <a:buClr>
                <a:srgbClr val="0E594D"/>
              </a:buClr>
              <a:buSzPct val="45000"/>
              <a:buNone/>
            </a:pPr>
            <a:endParaRPr lang="en-US" altLang="ja-JP" sz="2800" dirty="0">
              <a:latin typeface="Helvetica" charset="0"/>
              <a:cs typeface="Helvetica" charset="0"/>
              <a:sym typeface="Helvetica" charset="0"/>
            </a:endParaRPr>
          </a:p>
          <a:p>
            <a:pPr marL="597152" lvl="1" indent="-191981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4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講演</a:t>
            </a:r>
            <a:r>
              <a:rPr lang="ja-JP" altLang="en-US" sz="24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・セミナー</a:t>
            </a:r>
            <a:r>
              <a:rPr lang="ja-JP" altLang="en-US" sz="24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：</a:t>
            </a:r>
            <a:endParaRPr lang="en-US" altLang="ja-JP" sz="24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597152" lvl="1" indent="-191981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4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展示企画</a:t>
            </a:r>
            <a:endParaRPr lang="en-US" altLang="ja-JP" sz="24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597152" lvl="1" indent="-191981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4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ステージ</a:t>
            </a:r>
            <a:r>
              <a:rPr lang="ja-JP" altLang="en-US" sz="24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企画</a:t>
            </a:r>
            <a:endParaRPr lang="en-US" altLang="ja-JP" sz="24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597152" lvl="1" indent="-191981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4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ジュンク堂</a:t>
            </a:r>
            <a:r>
              <a:rPr lang="en-US" altLang="ja-JP" sz="24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KOF</a:t>
            </a:r>
            <a:r>
              <a:rPr lang="ja-JP" altLang="en-US" sz="24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店</a:t>
            </a:r>
            <a:endParaRPr lang="en-US" altLang="ja-JP" sz="24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endParaRPr lang="en-US" altLang="ja-JP" sz="2800" dirty="0">
              <a:latin typeface="Helvetica" charset="0"/>
              <a:cs typeface="Helvetica" charset="0"/>
              <a:sym typeface="Helvetica" charset="0"/>
            </a:endParaRPr>
          </a:p>
          <a:p>
            <a:pPr marL="292437" indent="-216537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endParaRPr lang="en-US" altLang="ja-JP" sz="28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ja-JP" altLang="en-US" sz="4800" dirty="0" smtClean="0">
                <a:latin typeface="Helvetica" charset="0"/>
                <a:cs typeface="Helvetica" charset="0"/>
                <a:sym typeface="Helvetica" charset="0"/>
              </a:rPr>
              <a:t>当然</a:t>
            </a:r>
            <a:r>
              <a:rPr lang="ja-JP" altLang="en-US" sz="4800" dirty="0">
                <a:latin typeface="Helvetica" charset="0"/>
                <a:cs typeface="Helvetica" charset="0"/>
                <a:sym typeface="Helvetica" charset="0"/>
              </a:rPr>
              <a:t>ながら</a:t>
            </a:r>
            <a:r>
              <a:rPr lang="ja-JP" altLang="en-US" sz="4800" dirty="0" smtClean="0">
                <a:latin typeface="Helvetica" charset="0"/>
                <a:cs typeface="Helvetica" charset="0"/>
                <a:sym typeface="Helvetica" charset="0"/>
              </a:rPr>
              <a:t>懇親会</a:t>
            </a:r>
            <a:endParaRPr lang="en-US" altLang="ja-JP" sz="4800" dirty="0">
              <a:latin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KOF2012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endParaRPr lang="en-US" altLang="ja-JP" sz="29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ありがとうございました</a:t>
            </a:r>
            <a:endParaRPr lang="en-US" altLang="ja-JP" sz="29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endParaRPr lang="en-US" altLang="ja-JP" sz="29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665238" lvl="1" indent="-260068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共催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: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イメディオ、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SEA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、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JUS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、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WINC</a:t>
            </a:r>
            <a:endParaRPr lang="en-US" altLang="ja-JP" sz="2500" dirty="0" smtClean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665238" lvl="1" indent="-260068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後援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: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大阪市など</a:t>
            </a:r>
            <a:endParaRPr lang="en-US" altLang="ja-JP" sz="2500" dirty="0" smtClean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665238" lvl="1" indent="-260068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協賛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: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大関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などたくさん</a:t>
            </a:r>
            <a:endParaRPr lang="en-US" altLang="ja-JP" sz="2500" dirty="0" smtClean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665238" lvl="1" indent="-260068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寄付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: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本当にありがとうございます</a:t>
            </a:r>
            <a:endParaRPr lang="en-US" altLang="ja-JP" sz="2500" dirty="0" smtClean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endParaRPr lang="en-US" altLang="ja-JP" sz="2900" dirty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en-US" altLang="ja-JP" sz="2900" dirty="0" smtClean="0">
                <a:latin typeface="Helvetica" charset="0"/>
                <a:cs typeface="Helvetica" charset="0"/>
                <a:sym typeface="Helvetica" charset="0"/>
              </a:rPr>
              <a:t>10F</a:t>
            </a:r>
            <a:r>
              <a:rPr lang="ja-JP" altLang="en-US" sz="2900" dirty="0">
                <a:latin typeface="Helvetica" charset="0"/>
                <a:cs typeface="Helvetica" charset="0"/>
                <a:sym typeface="Helvetica" charset="0"/>
              </a:rPr>
              <a:t>：ブース</a:t>
            </a: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（</a:t>
            </a: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大阪デザイン振興プラザ</a:t>
            </a: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展示場）</a:t>
            </a:r>
            <a:endParaRPr lang="en-US" altLang="ja-JP" sz="2900" dirty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　</a:t>
            </a:r>
            <a:r>
              <a:rPr lang="en-US" altLang="ja-JP" sz="2900" dirty="0" smtClean="0">
                <a:latin typeface="Helvetica" charset="0"/>
                <a:cs typeface="Helvetica" charset="0"/>
                <a:sym typeface="Helvetica" charset="0"/>
              </a:rPr>
              <a:t>9F</a:t>
            </a:r>
            <a:r>
              <a:rPr lang="ja-JP" altLang="en-US" sz="2900" dirty="0">
                <a:latin typeface="Helvetica" charset="0"/>
                <a:cs typeface="Helvetica" charset="0"/>
                <a:sym typeface="Helvetica" charset="0"/>
              </a:rPr>
              <a:t>：</a:t>
            </a: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セミナー室</a:t>
            </a:r>
            <a:endParaRPr lang="en-US" altLang="ja-JP" sz="29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ja-JP" altLang="ja-JP" sz="2900" dirty="0">
                <a:latin typeface="Helvetica" charset="0"/>
                <a:cs typeface="Helvetica" charset="0"/>
                <a:sym typeface="Helvetica" charset="0"/>
              </a:rPr>
              <a:t>　</a:t>
            </a:r>
            <a:r>
              <a:rPr lang="en-US" altLang="ja-JP" sz="2900" dirty="0" smtClean="0">
                <a:latin typeface="Helvetica" charset="0"/>
                <a:cs typeface="Helvetica" charset="0"/>
                <a:sym typeface="Helvetica" charset="0"/>
              </a:rPr>
              <a:t>6F: PC</a:t>
            </a: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ルーム</a:t>
            </a:r>
            <a:endParaRPr lang="en-US" altLang="ja-JP" sz="29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endParaRPr lang="en-US" altLang="ja-JP" sz="2900" dirty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金曜は大阪市の各局が勤務しています</a:t>
            </a:r>
            <a:endParaRPr lang="en-US" altLang="ja-JP" sz="2900" dirty="0">
              <a:latin typeface="Helvetica" charset="0"/>
              <a:cs typeface="Helvetica" charset="0"/>
              <a:sym typeface="Helvetica" charset="0"/>
            </a:endParaRPr>
          </a:p>
          <a:p>
            <a:pPr marL="369453" indent="-293553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endParaRPr lang="en-US" altLang="ja-JP" sz="2900" dirty="0" smtClean="0">
              <a:latin typeface="Helvetica" charset="0"/>
              <a:cs typeface="Helvetica" charset="0"/>
              <a:sym typeface="Helvetica" charset="0"/>
            </a:endParaRPr>
          </a:p>
          <a:p>
            <a:endParaRPr lang="ja-JP" altLang="en-US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847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11302"/>
            <a:ext cx="8229600" cy="831697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  <a:t>懇親会：ビッフェ左近</a:t>
            </a:r>
            <a:r>
              <a:rPr lang="en-US" altLang="ja-JP" b="1" dirty="0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  <a:t/>
            </a:r>
            <a:br>
              <a:rPr lang="en-US" altLang="ja-JP" b="1" dirty="0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</a:br>
            <a:r>
              <a:rPr lang="ja-JP" altLang="en-US" sz="2700" b="1" dirty="0" smtClean="0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  <a:t>地図は受付に</a:t>
            </a:r>
            <a:endParaRPr lang="ja-JP" altLang="en-US" sz="27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6104" indent="-290205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endParaRPr lang="en-US" altLang="ja-JP" sz="28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899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en-US" altLang="ja-JP" sz="2800" dirty="0" smtClean="0">
                <a:latin typeface="Helvetica" charset="0"/>
                <a:cs typeface="Helvetica" charset="0"/>
                <a:sym typeface="Helvetica" charset="0"/>
              </a:rPr>
              <a:t>18</a:t>
            </a:r>
            <a:r>
              <a:rPr lang="ja-JP" altLang="en-US" sz="2800" dirty="0">
                <a:latin typeface="Helvetica" charset="0"/>
                <a:cs typeface="Helvetica" charset="0"/>
                <a:sym typeface="Helvetica" charset="0"/>
              </a:rPr>
              <a:t>時</a:t>
            </a:r>
            <a:r>
              <a:rPr lang="ja-JP" altLang="en-US" sz="2800" dirty="0" smtClean="0">
                <a:latin typeface="Helvetica" charset="0"/>
                <a:cs typeface="Helvetica" charset="0"/>
                <a:sym typeface="Helvetica" charset="0"/>
              </a:rPr>
              <a:t>開場</a:t>
            </a:r>
            <a:endParaRPr lang="en-US" altLang="ja-JP" sz="28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899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endParaRPr lang="en-US" altLang="ja-JP" sz="2800" dirty="0">
              <a:latin typeface="Helvetica" charset="0"/>
              <a:cs typeface="Helvetica" charset="0"/>
              <a:sym typeface="Helvetica" charset="0"/>
            </a:endParaRPr>
          </a:p>
          <a:p>
            <a:pPr marL="663006" lvl="1" indent="-257836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事前振込</a:t>
            </a:r>
            <a:r>
              <a:rPr lang="en-US" altLang="ja-JP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(14</a:t>
            </a: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時</a:t>
            </a:r>
            <a:r>
              <a:rPr lang="en-US" altLang="ja-JP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〜17</a:t>
            </a: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時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)10F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受付</a:t>
            </a: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で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確認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を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して</a:t>
            </a: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参加証</a:t>
            </a:r>
            <a:endParaRPr lang="en-US" altLang="ja-JP" sz="25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663006" lvl="1" indent="-257836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当日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受付</a:t>
            </a:r>
            <a:r>
              <a:rPr lang="en-US" altLang="ja-JP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(14</a:t>
            </a: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時</a:t>
            </a:r>
            <a:r>
              <a:rPr lang="en-US" altLang="ja-JP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〜17</a:t>
            </a: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時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)10F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受付で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支払い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して参加証</a:t>
            </a:r>
            <a:endParaRPr lang="en-US" altLang="ja-JP" sz="25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663006" lvl="1" indent="-257836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懇親会場は参加証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を</a:t>
            </a: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提示して入ってください</a:t>
            </a:r>
            <a:endParaRPr lang="en-US" altLang="ja-JP" sz="25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663006" lvl="1" indent="-257836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ちょっと離れています。地図は受付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に</a:t>
            </a:r>
            <a:endParaRPr lang="en-US" altLang="ja-JP" sz="2500" dirty="0" smtClean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663006" lvl="1" indent="-257836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endParaRPr lang="en-US" altLang="ja-JP" sz="25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75899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en-US" altLang="ja-JP" sz="2800" dirty="0">
                <a:latin typeface="Helvetica" charset="0"/>
                <a:cs typeface="Helvetica" charset="0"/>
                <a:sym typeface="Helvetica" charset="0"/>
              </a:rPr>
              <a:t>18</a:t>
            </a:r>
            <a:r>
              <a:rPr lang="ja-JP" altLang="en-US" sz="2800" dirty="0">
                <a:latin typeface="Helvetica" charset="0"/>
                <a:cs typeface="Helvetica" charset="0"/>
                <a:sym typeface="Helvetica" charset="0"/>
              </a:rPr>
              <a:t>時半乾杯</a:t>
            </a:r>
            <a:r>
              <a:rPr lang="ja-JP" altLang="en-US" sz="2800" dirty="0" smtClean="0">
                <a:latin typeface="Helvetica" charset="0"/>
                <a:cs typeface="Helvetica" charset="0"/>
                <a:sym typeface="Helvetica" charset="0"/>
              </a:rPr>
              <a:t>：</a:t>
            </a:r>
            <a:r>
              <a:rPr lang="ja-JP" altLang="en-US" sz="2800" dirty="0" smtClean="0">
                <a:latin typeface="Helvetica" charset="0"/>
                <a:cs typeface="Helvetica" charset="0"/>
                <a:sym typeface="Helvetica" charset="0"/>
              </a:rPr>
              <a:t>う</a:t>
            </a:r>
            <a:r>
              <a:rPr lang="ja-JP" altLang="en-US" sz="2800" dirty="0" smtClean="0">
                <a:latin typeface="Helvetica" charset="0"/>
                <a:cs typeface="Helvetica" charset="0"/>
                <a:sym typeface="Helvetica" charset="0"/>
              </a:rPr>
              <a:t>りは</a:t>
            </a:r>
            <a:r>
              <a:rPr lang="ja-JP" altLang="en-US" sz="2800" dirty="0">
                <a:latin typeface="Helvetica" charset="0"/>
                <a:cs typeface="Helvetica" charset="0"/>
                <a:sym typeface="Helvetica" charset="0"/>
              </a:rPr>
              <a:t>ステーキと寿司食べ放題</a:t>
            </a:r>
            <a:endParaRPr lang="en-US" altLang="ja-JP" sz="2800" dirty="0">
              <a:latin typeface="Helvetica" charset="0"/>
              <a:cs typeface="Helvetica" charset="0"/>
              <a:sym typeface="Helvetica" charset="0"/>
            </a:endParaRPr>
          </a:p>
          <a:p>
            <a:pPr marL="75899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endParaRPr lang="en-US" altLang="ja-JP" sz="28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899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en-US" altLang="ja-JP" sz="2800" dirty="0" smtClean="0">
                <a:latin typeface="Helvetica" charset="0"/>
                <a:cs typeface="Helvetica" charset="0"/>
                <a:sym typeface="Helvetica" charset="0"/>
              </a:rPr>
              <a:t>20</a:t>
            </a:r>
            <a:r>
              <a:rPr lang="ja-JP" altLang="en-US" sz="2800" dirty="0">
                <a:latin typeface="Helvetica" charset="0"/>
                <a:cs typeface="Helvetica" charset="0"/>
                <a:sym typeface="Helvetica" charset="0"/>
              </a:rPr>
              <a:t>時半にエレベータが止まります</a:t>
            </a:r>
            <a:endParaRPr lang="en-US" altLang="ja-JP" sz="2800" dirty="0">
              <a:latin typeface="Helvetica" charset="0"/>
              <a:cs typeface="Helvetica" charset="0"/>
              <a:sym typeface="Helvetica" charset="0"/>
            </a:endParaRPr>
          </a:p>
          <a:p>
            <a:pPr marL="663006" lvl="1" indent="-257836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従業員用を使ってください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5680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b="1" dirty="0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  <a:t>懇親会：ビッフェ</a:t>
            </a:r>
            <a:r>
              <a:rPr lang="ja-JP" altLang="en-US" b="1" dirty="0" smtClean="0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  <a:t>左近</a:t>
            </a:r>
            <a:r>
              <a:rPr lang="en-US" altLang="ja-JP" b="1" dirty="0" smtClean="0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  <a:t/>
            </a:r>
            <a:br>
              <a:rPr lang="en-US" altLang="ja-JP" b="1" dirty="0" smtClean="0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</a:br>
            <a:r>
              <a:rPr lang="ja-JP" altLang="en-US" sz="3100" b="1" dirty="0" smtClean="0">
                <a:solidFill>
                  <a:srgbClr val="333333"/>
                </a:solidFill>
                <a:latin typeface="Helvetica" charset="0"/>
                <a:cs typeface="Helvetica" charset="0"/>
                <a:sym typeface="Helvetica" charset="0"/>
              </a:rPr>
              <a:t>寄付</a:t>
            </a:r>
            <a:endParaRPr lang="ja-JP" altLang="en-US" sz="31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endParaRPr lang="en-US" altLang="ja-JP" sz="29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今年も</a:t>
            </a: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ベルギー</a:t>
            </a: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ビールと</a:t>
            </a:r>
            <a:r>
              <a:rPr lang="ja-JP" altLang="en-US" sz="2900" dirty="0">
                <a:latin typeface="Helvetica" charset="0"/>
                <a:cs typeface="Helvetica" charset="0"/>
                <a:sym typeface="Helvetica" charset="0"/>
              </a:rPr>
              <a:t>、大関</a:t>
            </a: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から</a:t>
            </a:r>
            <a:endParaRPr lang="en-US" altLang="ja-JP" sz="29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endParaRPr lang="en-US" altLang="ja-JP" sz="2900" dirty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ビールスポンサー提供</a:t>
            </a:r>
            <a:endParaRPr lang="en-US" altLang="ja-JP" sz="2900" dirty="0">
              <a:latin typeface="Helvetica" charset="0"/>
              <a:cs typeface="Helvetica" charset="0"/>
              <a:sym typeface="Helvetica" charset="0"/>
            </a:endParaRPr>
          </a:p>
          <a:p>
            <a:pPr marL="369453" indent="-293553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endParaRPr lang="en-US" altLang="ja-JP" sz="2900" dirty="0">
              <a:latin typeface="Helvetica" charset="0"/>
              <a:cs typeface="Helvetica" charset="0"/>
              <a:sym typeface="Helvetica" charset="0"/>
            </a:endParaRPr>
          </a:p>
          <a:p>
            <a:pPr marL="723279" lvl="1" indent="-519020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ケストリッツァ・シュバルツ　生樽　</a:t>
            </a:r>
            <a:r>
              <a:rPr lang="en-US" altLang="ja-JP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30L</a:t>
            </a:r>
          </a:p>
          <a:p>
            <a:pPr marL="723279" lvl="1" indent="-519020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ヒューガルテンホワイト　　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生</a:t>
            </a: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樽　</a:t>
            </a:r>
            <a:r>
              <a:rPr lang="en-US" altLang="ja-JP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20L</a:t>
            </a:r>
            <a:endParaRPr lang="en-US" altLang="ja-JP" sz="25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369453" indent="-293553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Font typeface="Wingdings" charset="0"/>
              <a:buChar char="•"/>
            </a:pPr>
            <a:endParaRPr lang="en-US" altLang="ja-JP" sz="29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r>
              <a:rPr lang="ja-JP" altLang="en-US" sz="2900" dirty="0" smtClean="0">
                <a:latin typeface="Helvetica" charset="0"/>
                <a:cs typeface="Helvetica" charset="0"/>
                <a:sym typeface="Helvetica" charset="0"/>
              </a:rPr>
              <a:t>大関から</a:t>
            </a:r>
            <a:endParaRPr lang="en-US" altLang="ja-JP" sz="2900" dirty="0" smtClean="0">
              <a:latin typeface="Helvetica" charset="0"/>
              <a:cs typeface="Helvetica" charset="0"/>
              <a:sym typeface="Helvetica" charset="0"/>
            </a:endParaRPr>
          </a:p>
          <a:p>
            <a:pPr marL="75900" indent="0" defTabSz="651844">
              <a:lnSpc>
                <a:spcPct val="83000"/>
              </a:lnSpc>
              <a:spcBef>
                <a:spcPct val="0"/>
              </a:spcBef>
              <a:buClr>
                <a:srgbClr val="0E594D"/>
              </a:buClr>
              <a:buSzPct val="45000"/>
              <a:buNone/>
            </a:pPr>
            <a:endParaRPr lang="en-US" altLang="ja-JP" sz="2900" dirty="0">
              <a:latin typeface="Helvetica" charset="0"/>
              <a:cs typeface="Helvetica" charset="0"/>
              <a:sym typeface="Helvetica" charset="0"/>
            </a:endParaRPr>
          </a:p>
          <a:p>
            <a:pPr marL="723279" lvl="1" indent="-519020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大坂屋長兵衛</a:t>
            </a: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大吟醸</a:t>
            </a:r>
            <a:endParaRPr lang="en-US" altLang="ja-JP" sz="2500" dirty="0" smtClean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pPr marL="723279" lvl="1" indent="-519020" defTabSz="651844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75000"/>
              <a:buFont typeface="Symbol" charset="0"/>
              <a:buChar char="•"/>
            </a:pPr>
            <a:r>
              <a:rPr lang="ja-JP" altLang="en-US" sz="2500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辛丹波</a:t>
            </a:r>
            <a:endParaRPr lang="ja-JP" altLang="en-US" sz="2500" dirty="0">
              <a:latin typeface="Helvetica" charset="0"/>
              <a:ea typeface="ＭＳ Ｐゴシック" charset="0"/>
              <a:cs typeface="Helvetica" charset="0"/>
              <a:sym typeface="Helvetica" charset="0"/>
            </a:endParaRPr>
          </a:p>
          <a:p>
            <a:endParaRPr lang="ja-JP" altLang="en-US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201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98084"/>
            <a:ext cx="8229600" cy="644916"/>
          </a:xfrm>
        </p:spPr>
        <p:txBody>
          <a:bodyPr/>
          <a:lstStyle/>
          <a:p>
            <a:r>
              <a:rPr lang="en-US" altLang="ja-JP" dirty="0" smtClean="0"/>
              <a:t>KOF</a:t>
            </a:r>
            <a:r>
              <a:rPr lang="ja-JP" altLang="en-US" dirty="0" smtClean="0"/>
              <a:t>スタッフ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実行委員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ML</a:t>
            </a:r>
            <a:r>
              <a:rPr lang="ja-JP" altLang="en-US" dirty="0" smtClean="0"/>
              <a:t>　</a:t>
            </a:r>
            <a:r>
              <a:rPr lang="en-US" altLang="ja-JP" dirty="0" smtClean="0"/>
              <a:t>1500</a:t>
            </a:r>
            <a:r>
              <a:rPr lang="ja-JP" altLang="en-US" dirty="0" smtClean="0"/>
              <a:t>通を超えた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 smtClean="0"/>
              <a:t>WiKi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オフミ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ボランティア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6097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サーバント</a:t>
            </a:r>
            <a:r>
              <a:rPr lang="en-US" altLang="ja-JP" dirty="0" smtClean="0"/>
              <a:t> </a:t>
            </a:r>
            <a:r>
              <a:rPr lang="ja-JP" altLang="en-US" dirty="0" smtClean="0"/>
              <a:t>リーダーシップ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199" y="1219200"/>
            <a:ext cx="8555517" cy="4937760"/>
          </a:xfrm>
        </p:spPr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sz="6600" dirty="0" smtClean="0"/>
          </a:p>
          <a:p>
            <a:pPr marL="0" indent="0">
              <a:buNone/>
            </a:pPr>
            <a:r>
              <a:rPr lang="ja-JP" altLang="en-US" sz="6600" dirty="0" smtClean="0"/>
              <a:t>コミュニティの世代交代</a:t>
            </a:r>
            <a:endParaRPr lang="en-US" altLang="ja-JP" sz="6600" dirty="0" smtClean="0"/>
          </a:p>
          <a:p>
            <a:pPr marL="0" indent="0" algn="ctr">
              <a:buNone/>
            </a:pPr>
            <a:endParaRPr lang="en-US" altLang="ja-JP" sz="1200" dirty="0" smtClean="0"/>
          </a:p>
          <a:p>
            <a:pPr marL="0" indent="0" algn="ctr">
              <a:buNone/>
            </a:pPr>
            <a:endParaRPr lang="en-US" altLang="ja-JP" sz="1200" dirty="0"/>
          </a:p>
          <a:p>
            <a:pPr marL="0" indent="0" algn="ctr">
              <a:buNone/>
            </a:pPr>
            <a:r>
              <a:rPr lang="ja-JP" altLang="en-US" sz="1200" dirty="0" smtClean="0"/>
              <a:t>人を見る目</a:t>
            </a:r>
            <a:endParaRPr lang="ja-JP" altLang="en-US" sz="1200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2012/11/9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KOF2012</a:t>
            </a:r>
            <a:r>
              <a:rPr lang="ja-JP" altLang="en-US" smtClean="0"/>
              <a:t>オープニング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0404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.NHLtemplate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0.NHLtemplate.potx</Template>
  <TotalTime>4144</TotalTime>
  <Words>440</Words>
  <Application>Microsoft Macintosh PowerPoint</Application>
  <PresentationFormat>画面に合わせる (4:3)</PresentationFormat>
  <Paragraphs>154</Paragraphs>
  <Slides>13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0.NHLtemplate</vt:lpstr>
      <vt:lpstr> KOF2012オープニング</vt:lpstr>
      <vt:lpstr>KOF2012</vt:lpstr>
      <vt:lpstr>何故ネコミミ</vt:lpstr>
      <vt:lpstr>KOF2012</vt:lpstr>
      <vt:lpstr>KOF2012</vt:lpstr>
      <vt:lpstr>懇親会：ビッフェ左近 地図は受付に</vt:lpstr>
      <vt:lpstr>懇親会：ビッフェ左近 寄付</vt:lpstr>
      <vt:lpstr>KOFスタッフ</vt:lpstr>
      <vt:lpstr>サーバント リーダーシップ</vt:lpstr>
      <vt:lpstr>中野がチャレンジしたいこと</vt:lpstr>
      <vt:lpstr>PowerPoint プレゼンテーション</vt:lpstr>
      <vt:lpstr>ちょっと宣伝を</vt:lpstr>
      <vt:lpstr>KOFの参加者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Office 2004 体験版ユーザー</dc:creator>
  <cp:lastModifiedBy>中野 秀男</cp:lastModifiedBy>
  <cp:revision>12</cp:revision>
  <dcterms:created xsi:type="dcterms:W3CDTF">2012-09-03T12:40:43Z</dcterms:created>
  <dcterms:modified xsi:type="dcterms:W3CDTF">2012-11-10T04:25:47Z</dcterms:modified>
</cp:coreProperties>
</file>